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29" r:id="rId3"/>
    <p:sldId id="261" r:id="rId4"/>
    <p:sldId id="257" r:id="rId5"/>
    <p:sldId id="313" r:id="rId6"/>
    <p:sldId id="259" r:id="rId7"/>
    <p:sldId id="285" r:id="rId8"/>
    <p:sldId id="341" r:id="rId9"/>
    <p:sldId id="342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50" userDrawn="1">
          <p15:clr>
            <a:srgbClr val="A4A3A4"/>
          </p15:clr>
        </p15:guide>
        <p15:guide id="2" pos="2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F0B4"/>
    <a:srgbClr val="EA14CE"/>
    <a:srgbClr val="FFB9B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252"/>
      </p:cViewPr>
      <p:guideLst>
        <p:guide orient="horz" pos="1650"/>
        <p:guide pos="2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884F-D72D-4AEF-89EE-892256D7F0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1D4DE-BD8D-4B55-BFC8-378B43FD0BE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51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3365" cy="514286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5.xml"/><Relationship Id="rId7" Type="http://schemas.openxmlformats.org/officeDocument/2006/relationships/oleObject" Target="../embeddings/oleObject4.bin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3.png"/><Relationship Id="rId10" Type="http://schemas.openxmlformats.org/officeDocument/2006/relationships/vmlDrawing" Target="../drawings/vmlDrawing1.v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.xml"/><Relationship Id="rId3" Type="http://schemas.openxmlformats.org/officeDocument/2006/relationships/image" Target="../media/image4.emf"/><Relationship Id="rId2" Type="http://schemas.openxmlformats.org/officeDocument/2006/relationships/oleObject" Target="../embeddings/oleObject5.bin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9.xml"/><Relationship Id="rId3" Type="http://schemas.openxmlformats.org/officeDocument/2006/relationships/image" Target="../media/image5.emf"/><Relationship Id="rId2" Type="http://schemas.openxmlformats.org/officeDocument/2006/relationships/oleObject" Target="../embeddings/oleObject6.bin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.xml"/><Relationship Id="rId2" Type="http://schemas.openxmlformats.org/officeDocument/2006/relationships/image" Target="../media/image5.emf"/><Relationship Id="rId1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0" y="1246505"/>
            <a:ext cx="9142730" cy="2588260"/>
            <a:chOff x="0" y="1963"/>
            <a:chExt cx="14398" cy="4076"/>
          </a:xfrm>
        </p:grpSpPr>
        <p:sp>
          <p:nvSpPr>
            <p:cNvPr id="13" name="矩形 12"/>
            <p:cNvSpPr/>
            <p:nvPr/>
          </p:nvSpPr>
          <p:spPr>
            <a:xfrm>
              <a:off x="0" y="1963"/>
              <a:ext cx="14398" cy="4076"/>
            </a:xfrm>
            <a:prstGeom prst="rect">
              <a:avLst/>
            </a:prstGeom>
            <a:blipFill rotWithShape="1">
              <a:blip r:embed="rId1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164" y="3279"/>
              <a:ext cx="10315" cy="1210"/>
            </a:xfrm>
            <a:prstGeom prst="rect">
              <a:avLst/>
            </a:prstGeom>
            <a:noFill/>
          </p:spPr>
          <p:txBody>
            <a:bodyPr>
              <a:spAutoFit/>
            </a:bodyPr>
            <a:p>
              <a:pPr marR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440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zh-CN" sz="440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二部图及匹配</a:t>
              </a:r>
              <a:endParaRPr kumimoji="0" lang="zh-CN" sz="4400" kern="1200" cap="none" spc="0" normalizeH="0" baseline="0" noProof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2459" y="4722"/>
              <a:ext cx="9844" cy="9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2441" y="2749"/>
              <a:ext cx="0" cy="19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V="1">
              <a:off x="12314" y="2750"/>
              <a:ext cx="0" cy="19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2437" y="2757"/>
              <a:ext cx="2835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9475" y="2763"/>
              <a:ext cx="2835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文本框 21"/>
          <p:cNvSpPr txBox="1"/>
          <p:nvPr/>
        </p:nvSpPr>
        <p:spPr>
          <a:xfrm>
            <a:off x="3780155" y="1565910"/>
            <a:ext cx="1826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离散结构</a:t>
            </a:r>
            <a:endParaRPr lang="zh-CN" altLang="en-US" b="1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572844" y="1032538"/>
            <a:ext cx="6238078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endParaRPr lang="zh-CN" altLang="en-US" b="1" dirty="0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971550" y="1491615"/>
            <a:ext cx="727837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1.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某大学有3个社团分别为：舞蹈社、英语社、志愿服务社，今有张、王、李、赵、陈5名同学，</a:t>
            </a:r>
            <a:r>
              <a:rPr lang="zh-CN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其中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张、王为舞蹈社成员，张、李、赵为英语社成员，李、赵、陈为志愿服务社成员，</a:t>
            </a:r>
            <a:r>
              <a:rPr lang="zh-CN" altLang="en-US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问能否各选出3名不兼职的社长，</a:t>
            </a:r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将结果发送至超星学习通平台作业区内</a:t>
            </a:r>
            <a:r>
              <a:rPr lang="zh-CN" altLang="en-US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</a:t>
            </a:r>
            <a:endParaRPr lang="zh-CN" altLang="en-US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</a:t>
            </a:r>
            <a:r>
              <a:rPr lang="en-US" altLang="zh-CN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2.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课外分组实验：</a:t>
            </a:r>
            <a:r>
              <a:rPr lang="zh-CN" altLang="en-US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使用</a:t>
            </a:r>
            <a:r>
              <a:rPr lang="zh-CN" altLang="en-US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程序代码</a:t>
            </a:r>
            <a:r>
              <a:rPr lang="zh-CN" altLang="en-US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的方式判断本节课所讲的选派问题是否存在完备匹配，</a:t>
            </a:r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将代码发送至超星学习通平台的分组实验区内</a:t>
            </a:r>
            <a:r>
              <a:rPr lang="zh-CN" altLang="en-US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</a:t>
            </a:r>
            <a:endParaRPr lang="zh-CN" altLang="en-US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" name="TextBox 16"/>
          <p:cNvSpPr txBox="1"/>
          <p:nvPr/>
        </p:nvSpPr>
        <p:spPr>
          <a:xfrm>
            <a:off x="2338968" y="195202"/>
            <a:ext cx="3960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课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后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作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业</a:t>
            </a:r>
            <a:endParaRPr kumimoji="0" lang="zh-CN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443124" y="771307"/>
            <a:ext cx="82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5" name="TextBox 15"/>
          <p:cNvSpPr txBox="1"/>
          <p:nvPr/>
        </p:nvSpPr>
        <p:spPr>
          <a:xfrm>
            <a:off x="468454" y="1058573"/>
            <a:ext cx="623807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spcAft>
                <a:spcPts val="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一、</a:t>
            </a:r>
            <a:r>
              <a:rPr lang="zh-CN" altLang="en-US" sz="20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使用本节课的知识完成以下两道题。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332865" y="1925955"/>
            <a:ext cx="716407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u="sng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最大匹配_完美匹配——概念 - 百度文库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u="sng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匹配理论及其应用 - 百度文库</a:t>
            </a:r>
            <a:r>
              <a:rPr lang="zh-CN" altLang="en-US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u="sng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图论 二分图匹配、最大匹配、完美匹配CSDN博客_完美匹配</a:t>
            </a:r>
            <a:endParaRPr lang="zh-CN" altLang="en-US" u="sng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TextBox 16"/>
          <p:cNvSpPr txBox="1"/>
          <p:nvPr/>
        </p:nvSpPr>
        <p:spPr>
          <a:xfrm>
            <a:off x="2338968" y="195202"/>
            <a:ext cx="3960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课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后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延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伸</a:t>
            </a:r>
            <a:endParaRPr kumimoji="0" lang="zh-CN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443124" y="771307"/>
            <a:ext cx="82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55650" y="988695"/>
            <a:ext cx="7837170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二、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阅读以下参考文献，试着分析本节课所学的知识还能应用在哪些问题中，</a:t>
            </a:r>
            <a:r>
              <a:rPr lang="zh-CN" sz="2000" b="1"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将结果发送至超星学习通平台的讨论区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  <a:endParaRPr lang="zh-CN" alt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algn="just">
              <a:spcAft>
                <a:spcPts val="0"/>
              </a:spcAft>
            </a:pP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362200" y="1445419"/>
            <a:ext cx="4495800" cy="1865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3600" b="1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+mn-ea"/>
              <a:ea typeface="+mn-ea"/>
              <a:cs typeface="+mn-ea"/>
            </a:endParaRPr>
          </a:p>
        </p:txBody>
      </p:sp>
      <p:grpSp>
        <p:nvGrpSpPr>
          <p:cNvPr id="3" name="组合 2"/>
          <p:cNvGrpSpPr/>
          <p:nvPr/>
        </p:nvGrpSpPr>
        <p:grpSpPr bwMode="auto">
          <a:xfrm>
            <a:off x="2636838" y="267494"/>
            <a:ext cx="4221162" cy="4221163"/>
            <a:chOff x="1008115" y="2542722"/>
            <a:chExt cx="1360493" cy="1360493"/>
          </a:xfrm>
        </p:grpSpPr>
        <p:grpSp>
          <p:nvGrpSpPr>
            <p:cNvPr id="4" name="组合 3"/>
            <p:cNvGrpSpPr/>
            <p:nvPr/>
          </p:nvGrpSpPr>
          <p:grpSpPr>
            <a:xfrm>
              <a:off x="1008115" y="2542722"/>
              <a:ext cx="1360493" cy="1360493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" name="同心圆 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chemeClr val="tx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" name="TextBox 5"/>
            <p:cNvSpPr txBox="1">
              <a:spLocks noChangeArrowheads="1"/>
            </p:cNvSpPr>
            <p:nvPr/>
          </p:nvSpPr>
          <p:spPr bwMode="auto">
            <a:xfrm>
              <a:off x="1357180" y="2796039"/>
              <a:ext cx="59540" cy="267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endParaRPr lang="zh-CN" altLang="en-US" sz="4800">
                <a:latin typeface="Watford DB"/>
                <a:ea typeface="造字工房劲黑（非商用）常规体"/>
                <a:cs typeface="造字工房劲黑（非商用）常规体"/>
              </a:endParaRPr>
            </a:p>
          </p:txBody>
        </p:sp>
      </p:grp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2886075" y="1942307"/>
            <a:ext cx="38004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r>
              <a:rPr lang="en-US" altLang="zh-CN" sz="4800" dirty="0">
                <a:solidFill>
                  <a:srgbClr val="C00000"/>
                </a:solidFill>
                <a:latin typeface="Times New Roman" panose="02020603050405020304" pitchFamily="18" charset="0"/>
                <a:ea typeface="方正大黑简体" charset="-122"/>
                <a:cs typeface="Times New Roman" panose="02020603050405020304" pitchFamily="18" charset="0"/>
              </a:rPr>
              <a:t>THANK YOU</a:t>
            </a:r>
            <a:endParaRPr lang="zh-CN" altLang="en-US" sz="4800" dirty="0">
              <a:solidFill>
                <a:srgbClr val="C00000"/>
              </a:solidFill>
              <a:latin typeface="Times New Roman" panose="02020603050405020304" pitchFamily="18" charset="0"/>
              <a:ea typeface="方正大黑简体" charset="-122"/>
              <a:cs typeface="Times New Roman" panose="02020603050405020304" pitchFamily="18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822825" y="3656807"/>
            <a:ext cx="500063" cy="50165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964238" y="3880644"/>
            <a:ext cx="276225" cy="2762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800350" y="3882232"/>
            <a:ext cx="274638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2503488" y="3999707"/>
            <a:ext cx="138112" cy="13811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423025" y="3886994"/>
            <a:ext cx="274638" cy="27463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309938" y="3879057"/>
            <a:ext cx="138112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800850" y="4010819"/>
            <a:ext cx="138113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097338" y="3913982"/>
            <a:ext cx="250825" cy="2492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973888" y="3880644"/>
            <a:ext cx="276225" cy="27463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398963" y="3888582"/>
            <a:ext cx="274637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7607300" y="3937794"/>
            <a:ext cx="138113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48388" y="3698082"/>
            <a:ext cx="274637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2317750" y="4010819"/>
            <a:ext cx="138113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754563" y="3733007"/>
            <a:ext cx="136525" cy="13811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3454400" y="3825082"/>
            <a:ext cx="320675" cy="3222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5322888" y="3877469"/>
            <a:ext cx="276225" cy="2762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1454150" y="3882232"/>
            <a:ext cx="274638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1169988" y="4012407"/>
            <a:ext cx="136525" cy="13811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3019425" y="3698082"/>
            <a:ext cx="274638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1938338" y="3934619"/>
            <a:ext cx="138112" cy="138113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6440488" y="3740944"/>
            <a:ext cx="138112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7978775" y="3872707"/>
            <a:ext cx="274638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6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84203" y="185960"/>
            <a:ext cx="7704856" cy="4771977"/>
            <a:chOff x="1264428" y="1152525"/>
            <a:chExt cx="6847285" cy="2795588"/>
          </a:xfrm>
        </p:grpSpPr>
        <p:sp>
          <p:nvSpPr>
            <p:cNvPr id="3" name="圆角矩形 2"/>
            <p:cNvSpPr/>
            <p:nvPr/>
          </p:nvSpPr>
          <p:spPr bwMode="auto">
            <a:xfrm>
              <a:off x="1264428" y="1152525"/>
              <a:ext cx="6847285" cy="2795588"/>
            </a:xfrm>
            <a:prstGeom prst="roundRect">
              <a:avLst>
                <a:gd name="adj" fmla="val 996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圆角矩形 3"/>
            <p:cNvSpPr/>
            <p:nvPr/>
          </p:nvSpPr>
          <p:spPr bwMode="auto">
            <a:xfrm>
              <a:off x="1473978" y="1362076"/>
              <a:ext cx="6428185" cy="2306241"/>
            </a:xfrm>
            <a:prstGeom prst="roundRect">
              <a:avLst>
                <a:gd name="adj" fmla="val 11474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3060591" y="622539"/>
            <a:ext cx="2702198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6070">
              <a:spcBef>
                <a:spcPts val="600"/>
              </a:spcBef>
            </a:pPr>
            <a:r>
              <a:rPr lang="en-US" altLang="zh-CN" sz="2000" b="1" kern="100" dirty="0" smtClean="0">
                <a:solidFill>
                  <a:srgbClr val="C00000"/>
                </a:solidFill>
                <a:latin typeface="Times New Roman" panose="02020603050405020304"/>
                <a:ea typeface="楷体" panose="02010609060101010101" pitchFamily="49" charset="-122"/>
              </a:rPr>
              <a:t>      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/>
                <a:ea typeface="楷体" panose="02010609060101010101" pitchFamily="49" charset="-122"/>
              </a:rPr>
              <a:t> </a:t>
            </a:r>
            <a:r>
              <a:rPr lang="zh-CN" altLang="zh-CN" sz="2800" b="1" kern="100" dirty="0" smtClean="0">
                <a:solidFill>
                  <a:srgbClr val="C00000"/>
                </a:solidFill>
                <a:latin typeface="Times New Roman" panose="02020603050405020304"/>
                <a:ea typeface="楷体" panose="02010609060101010101" pitchFamily="49" charset="-122"/>
              </a:rPr>
              <a:t>选派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Times New Roman" panose="02020603050405020304"/>
                <a:ea typeface="楷体" panose="02010609060101010101" pitchFamily="49" charset="-122"/>
              </a:rPr>
              <a:t>问题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408430" y="1010285"/>
            <a:ext cx="640397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</a:t>
            </a:r>
            <a:r>
              <a:rPr lang="zh-CN" altLang="en-US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现有5名应届毕业生准备支持西部建设，每人去一个县区。设这5个县区分别为：</a:t>
            </a:r>
            <a:r>
              <a:rPr lang="zh-CN" altLang="en-US" sz="1600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广西百色市凌云县</a:t>
            </a:r>
            <a:r>
              <a:rPr lang="zh-CN" altLang="en-US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</a:t>
            </a:r>
            <a:r>
              <a:rPr lang="zh-CN" altLang="en-US" sz="1600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四川乐山市马边县</a:t>
            </a:r>
            <a:r>
              <a:rPr lang="zh-CN" altLang="en-US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</a:t>
            </a:r>
            <a:r>
              <a:rPr lang="zh-CN" altLang="en-US" sz="1600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贵州安顺市紫云县</a:t>
            </a:r>
            <a:r>
              <a:rPr lang="zh-CN" altLang="en-US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</a:t>
            </a:r>
            <a:r>
              <a:rPr lang="zh-CN" altLang="en-US" sz="1600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云南丽江市永胜县</a:t>
            </a:r>
            <a:r>
              <a:rPr lang="zh-CN" altLang="en-US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</a:t>
            </a:r>
            <a:r>
              <a:rPr lang="zh-CN" altLang="en-US" sz="1600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甘肃天水市甘谷县</a:t>
            </a:r>
            <a:r>
              <a:rPr lang="zh-CN" altLang="en-US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。由于学生对县区有偏好，即他们更愿意去某个县区，意愿表描述如表</a:t>
            </a: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r>
              <a:rPr lang="zh-CN" altLang="en-US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所示。</a:t>
            </a:r>
            <a:endParaRPr lang="zh-CN" altLang="en-US" sz="16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147945" y="2693035"/>
            <a:ext cx="276352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1600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问：</a:t>
            </a:r>
            <a:r>
              <a:rPr lang="zh-CN" altLang="en-US" sz="16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能否找到一种方案，使得5名学生都能去到自己想去的县区？</a:t>
            </a:r>
            <a:endParaRPr lang="zh-CN" altLang="en-US" sz="16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16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2955290" y="1790700"/>
            <a:ext cx="1545590" cy="825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4804410" y="1790700"/>
            <a:ext cx="1545590" cy="825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6661150" y="1790700"/>
            <a:ext cx="900000" cy="825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1483995" y="2132965"/>
            <a:ext cx="720000" cy="825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2355850" y="2132965"/>
            <a:ext cx="1545590" cy="825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4221480" y="2132965"/>
            <a:ext cx="1545590" cy="825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格 12"/>
          <p:cNvGraphicFramePr/>
          <p:nvPr>
            <p:custDataLst>
              <p:tags r:id="rId1"/>
            </p:custDataLst>
          </p:nvPr>
        </p:nvGraphicFramePr>
        <p:xfrm>
          <a:off x="1623695" y="2776855"/>
          <a:ext cx="2999105" cy="1672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99515"/>
                <a:gridCol w="1799590"/>
              </a:tblGrid>
              <a:tr h="3048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学生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西部县区代码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2270125" y="2459990"/>
            <a:ext cx="18732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表</a:t>
            </a:r>
            <a:r>
              <a:rPr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  </a:t>
            </a:r>
            <a:r>
              <a:rPr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学生意愿表</a:t>
            </a:r>
            <a:endParaRPr lang="zh-CN" altLang="en-US" sz="1400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15" grpId="0"/>
      <p:bldP spid="15" grpId="1"/>
      <p:bldP spid="28" grpId="0"/>
      <p:bldP spid="28" grpId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48"/>
          <p:cNvGrpSpPr/>
          <p:nvPr/>
        </p:nvGrpSpPr>
        <p:grpSpPr>
          <a:xfrm>
            <a:off x="710565" y="1443355"/>
            <a:ext cx="2059940" cy="1776730"/>
            <a:chOff x="1006" y="2160"/>
            <a:chExt cx="3244" cy="2798"/>
          </a:xfrm>
        </p:grpSpPr>
        <p:grpSp>
          <p:nvGrpSpPr>
            <p:cNvPr id="2" name="组合 1"/>
            <p:cNvGrpSpPr/>
            <p:nvPr/>
          </p:nvGrpSpPr>
          <p:grpSpPr>
            <a:xfrm>
              <a:off x="1006" y="2160"/>
              <a:ext cx="3245" cy="2798"/>
              <a:chOff x="1729502" y="1220490"/>
              <a:chExt cx="1224296" cy="1055428"/>
            </a:xfrm>
          </p:grpSpPr>
          <p:sp>
            <p:nvSpPr>
              <p:cNvPr id="3" name="六边形 2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4" name="六边形 3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5" name="TextBox 1"/>
            <p:cNvSpPr txBox="1"/>
            <p:nvPr/>
          </p:nvSpPr>
          <p:spPr>
            <a:xfrm>
              <a:off x="1829" y="2802"/>
              <a:ext cx="1629" cy="15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000" b="1" i="0" u="none" strike="noStrike" kern="1200" cap="none" spc="30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rPr>
                <a:t>本节</a:t>
              </a:r>
              <a:endParaRPr kumimoji="0" lang="en-US" altLang="zh-CN" sz="3000" b="1" i="0" u="none" strike="noStrike" kern="1200" cap="none" spc="300" normalizeH="0" baseline="0" noProof="0" dirty="0">
                <a:ln>
                  <a:noFill/>
                </a:ln>
                <a:solidFill>
                  <a:srgbClr val="BD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marL="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000" b="1" i="0" u="none" strike="noStrike" kern="1200" cap="none" spc="30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rPr>
                <a:t>内容</a:t>
              </a:r>
              <a:endParaRPr kumimoji="0" lang="zh-CN" altLang="en-US" sz="3000" b="1" i="0" u="none" strike="noStrike" kern="1200" cap="none" spc="300" normalizeH="0" baseline="0" noProof="0" dirty="0">
                <a:ln>
                  <a:noFill/>
                </a:ln>
                <a:solidFill>
                  <a:srgbClr val="BD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300653" y="842293"/>
            <a:ext cx="5310307" cy="543393"/>
            <a:chOff x="1670356" y="660939"/>
            <a:chExt cx="5946923" cy="662286"/>
          </a:xfrm>
        </p:grpSpPr>
        <p:grpSp>
          <p:nvGrpSpPr>
            <p:cNvPr id="7" name="组合 6"/>
            <p:cNvGrpSpPr/>
            <p:nvPr/>
          </p:nvGrpSpPr>
          <p:grpSpPr>
            <a:xfrm>
              <a:off x="2747818" y="660939"/>
              <a:ext cx="4869461" cy="662285"/>
              <a:chOff x="3152668" y="1220489"/>
              <a:chExt cx="4325789" cy="1055428"/>
            </a:xfrm>
          </p:grpSpPr>
          <p:sp>
            <p:nvSpPr>
              <p:cNvPr id="12" name="六边形 11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3" name="六边形 12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4" name="TextBox 88"/>
              <p:cNvSpPr txBox="1"/>
              <p:nvPr/>
            </p:nvSpPr>
            <p:spPr>
              <a:xfrm>
                <a:off x="4107211" y="1352458"/>
                <a:ext cx="2893951" cy="8362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zh-CN" altLang="en-US" sz="2800" b="1" noProof="0" dirty="0" smtClean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  <a:sym typeface="+mn-ea"/>
                  </a:rPr>
                  <a:t>匹配的相关概念</a:t>
                </a:r>
                <a:endPara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1670356" y="660940"/>
              <a:ext cx="768251" cy="662285"/>
              <a:chOff x="1729502" y="1220490"/>
              <a:chExt cx="1224296" cy="1055428"/>
            </a:xfrm>
          </p:grpSpPr>
          <p:sp>
            <p:nvSpPr>
              <p:cNvPr id="9" name="六边形 8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0" name="六边形 9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1" name="TextBox 88"/>
              <p:cNvSpPr txBox="1"/>
              <p:nvPr/>
            </p:nvSpPr>
            <p:spPr>
              <a:xfrm>
                <a:off x="2015376" y="1481210"/>
                <a:ext cx="886379" cy="6575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 1</a:t>
                </a:r>
                <a:endParaRPr kumimoji="0" lang="en-US" altLang="zh-CN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3300653" y="2081011"/>
            <a:ext cx="5310310" cy="924560"/>
            <a:chOff x="1670356" y="660939"/>
            <a:chExt cx="5946926" cy="1127201"/>
          </a:xfrm>
        </p:grpSpPr>
        <p:grpSp>
          <p:nvGrpSpPr>
            <p:cNvPr id="16" name="组合 15"/>
            <p:cNvGrpSpPr/>
            <p:nvPr/>
          </p:nvGrpSpPr>
          <p:grpSpPr>
            <a:xfrm>
              <a:off x="2256783" y="660939"/>
              <a:ext cx="5360499" cy="1127201"/>
              <a:chOff x="2716455" y="1220489"/>
              <a:chExt cx="4762002" cy="1796326"/>
            </a:xfrm>
          </p:grpSpPr>
          <p:sp>
            <p:nvSpPr>
              <p:cNvPr id="21" name="六边形 20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2" name="六边形 21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3" name="TextBox 88"/>
              <p:cNvSpPr txBox="1"/>
              <p:nvPr/>
            </p:nvSpPr>
            <p:spPr>
              <a:xfrm>
                <a:off x="2716455" y="1343149"/>
                <a:ext cx="4325699" cy="1673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      </a:t>
                </a:r>
                <a:r>
                  <a:rPr lang="zh-CN" altLang="en-US" sz="2800" b="1" noProof="0" dirty="0" smtClean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  <a:sym typeface="+mn-ea"/>
                  </a:rPr>
                  <a:t>完备匹配的判定定理</a:t>
                </a:r>
                <a:endPara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1670356" y="660940"/>
              <a:ext cx="768251" cy="662285"/>
              <a:chOff x="1729502" y="1220490"/>
              <a:chExt cx="1224296" cy="1055428"/>
            </a:xfrm>
          </p:grpSpPr>
          <p:sp>
            <p:nvSpPr>
              <p:cNvPr id="18" name="六边形 17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9" name="六边形 18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0" name="TextBox 88"/>
              <p:cNvSpPr txBox="1"/>
              <p:nvPr/>
            </p:nvSpPr>
            <p:spPr>
              <a:xfrm>
                <a:off x="2015376" y="1481210"/>
                <a:ext cx="886379" cy="6575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 2</a:t>
                </a:r>
                <a:endParaRPr kumimoji="0" lang="en-US" altLang="zh-CN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3310255" y="3270366"/>
            <a:ext cx="5300980" cy="919480"/>
            <a:chOff x="5213" y="3568"/>
            <a:chExt cx="8348" cy="1448"/>
          </a:xfrm>
        </p:grpSpPr>
        <p:grpSp>
          <p:nvGrpSpPr>
            <p:cNvPr id="24" name="组合 23"/>
            <p:cNvGrpSpPr/>
            <p:nvPr/>
          </p:nvGrpSpPr>
          <p:grpSpPr>
            <a:xfrm>
              <a:off x="6713" y="3568"/>
              <a:ext cx="6848" cy="1448"/>
              <a:chOff x="3152668" y="1198830"/>
              <a:chExt cx="4325789" cy="1786318"/>
            </a:xfrm>
          </p:grpSpPr>
          <p:sp>
            <p:nvSpPr>
              <p:cNvPr id="25" name="六边形 24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6" name="六边形 25"/>
              <p:cNvSpPr/>
              <p:nvPr/>
            </p:nvSpPr>
            <p:spPr>
              <a:xfrm>
                <a:off x="3152668" y="1198830"/>
                <a:ext cx="4325789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7" name="TextBox 88"/>
              <p:cNvSpPr txBox="1"/>
              <p:nvPr/>
            </p:nvSpPr>
            <p:spPr>
              <a:xfrm>
                <a:off x="3531932" y="1310913"/>
                <a:ext cx="3710145" cy="16742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zh-CN" altLang="en-US" sz="2800" b="1" noProof="0" dirty="0" smtClean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  <a:sym typeface="+mn-ea"/>
                  </a:rPr>
                  <a:t>实</a:t>
                </a:r>
                <a:r>
                  <a:rPr lang="en-US" altLang="zh-CN" sz="2800" b="1" noProof="0" dirty="0" smtClean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  <a:sym typeface="+mn-ea"/>
                  </a:rPr>
                  <a:t> </a:t>
                </a:r>
                <a:r>
                  <a:rPr lang="zh-CN" altLang="en-US" sz="2800" b="1" noProof="0" dirty="0" smtClean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  <a:sym typeface="+mn-ea"/>
                  </a:rPr>
                  <a:t>际</a:t>
                </a:r>
                <a:r>
                  <a:rPr lang="en-US" altLang="zh-CN" sz="2800" b="1" noProof="0" dirty="0" smtClean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  <a:sym typeface="+mn-ea"/>
                  </a:rPr>
                  <a:t> </a:t>
                </a:r>
                <a:r>
                  <a:rPr lang="zh-CN" altLang="en-US" sz="2800" b="1" noProof="0" dirty="0" smtClean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  <a:sym typeface="+mn-ea"/>
                  </a:rPr>
                  <a:t>应</a:t>
                </a:r>
                <a:r>
                  <a:rPr lang="en-US" altLang="zh-CN" sz="2800" b="1" noProof="0" dirty="0" smtClean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  <a:sym typeface="+mn-ea"/>
                  </a:rPr>
                  <a:t> </a:t>
                </a:r>
                <a:r>
                  <a:rPr lang="zh-CN" altLang="en-US" sz="2800" b="1" noProof="0" dirty="0" smtClean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  <a:sym typeface="+mn-ea"/>
                  </a:rPr>
                  <a:t>用</a:t>
                </a:r>
                <a:endPara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5213" y="3585"/>
              <a:ext cx="1106" cy="856"/>
              <a:chOff x="1699731" y="1220490"/>
              <a:chExt cx="1254067" cy="1055754"/>
            </a:xfrm>
          </p:grpSpPr>
          <p:sp>
            <p:nvSpPr>
              <p:cNvPr id="29" name="六边形 28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" name="六边形 29"/>
              <p:cNvSpPr/>
              <p:nvPr/>
            </p:nvSpPr>
            <p:spPr>
              <a:xfrm>
                <a:off x="1699731" y="1220490"/>
                <a:ext cx="1223920" cy="1055754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BD0000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cs"/>
                  </a:rPr>
                  <a:t>3</a:t>
                </a:r>
                <a:endPara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BD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6"/>
          <p:cNvSpPr txBox="1"/>
          <p:nvPr/>
        </p:nvSpPr>
        <p:spPr>
          <a:xfrm>
            <a:off x="2848610" y="147955"/>
            <a:ext cx="57581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匹配、极大匹配、最大匹配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12197" y="775355"/>
            <a:ext cx="6185768" cy="2968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 fontAlgn="auto">
              <a:lnSpc>
                <a:spcPct val="130000"/>
              </a:lnSpc>
              <a:spcAft>
                <a:spcPts val="0"/>
              </a:spcAft>
            </a:pPr>
            <a:r>
              <a:rPr lang="en-US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        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设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G=&lt;V,E&gt;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为无向图</a:t>
            </a:r>
            <a:r>
              <a:rPr 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，</a:t>
            </a: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，若</a:t>
            </a:r>
            <a:r>
              <a:rPr lang="en-US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M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中任意两条边均不相邻，则称</a:t>
            </a:r>
            <a:r>
              <a:rPr lang="en-US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M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为G中的</a:t>
            </a:r>
            <a:r>
              <a:rPr altLang="zh-CN" b="1" kern="100" dirty="0">
                <a:solidFill>
                  <a:srgbClr val="C00000"/>
                </a:solidFill>
                <a:latin typeface="Times New Roman" panose="02020603050405020304"/>
                <a:ea typeface="楷体" panose="02010609060101010101" pitchFamily="49" charset="-122"/>
              </a:rPr>
              <a:t>匹配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。 </a:t>
            </a:r>
            <a:endParaRPr altLang="zh-CN" kern="100" dirty="0">
              <a:solidFill>
                <a:schemeClr val="tx1"/>
              </a:solidFill>
              <a:latin typeface="Times New Roman" panose="02020603050405020304"/>
              <a:ea typeface="楷体" panose="02010609060101010101" pitchFamily="49" charset="-122"/>
            </a:endParaRPr>
          </a:p>
          <a:p>
            <a:pPr indent="306070" algn="just" fontAlgn="auto">
              <a:lnSpc>
                <a:spcPct val="130000"/>
              </a:lnSpc>
              <a:spcAft>
                <a:spcPts val="0"/>
              </a:spcAft>
            </a:pPr>
            <a:endParaRPr altLang="zh-CN" kern="100" dirty="0">
              <a:solidFill>
                <a:schemeClr val="tx1"/>
              </a:solidFill>
              <a:latin typeface="Times New Roman" panose="02020603050405020304"/>
              <a:ea typeface="楷体" panose="02010609060101010101" pitchFamily="49" charset="-122"/>
            </a:endParaRPr>
          </a:p>
          <a:p>
            <a:pPr indent="306070" algn="just" fontAlgn="auto">
              <a:lnSpc>
                <a:spcPct val="130000"/>
              </a:lnSpc>
              <a:spcAft>
                <a:spcPts val="0"/>
              </a:spcAft>
            </a:pPr>
            <a:endParaRPr altLang="zh-CN" kern="100" dirty="0">
              <a:solidFill>
                <a:schemeClr val="tx1"/>
              </a:solidFill>
              <a:latin typeface="Times New Roman" panose="02020603050405020304"/>
              <a:ea typeface="楷体" panose="02010609060101010101" pitchFamily="49" charset="-122"/>
            </a:endParaRPr>
          </a:p>
          <a:p>
            <a:pPr indent="306070" algn="just" fontAlgn="auto">
              <a:lnSpc>
                <a:spcPct val="130000"/>
              </a:lnSpc>
              <a:spcAft>
                <a:spcPts val="0"/>
              </a:spcAft>
            </a:pP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若在</a:t>
            </a: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中再加入任何1条边就都不是匹配了，则称</a:t>
            </a: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为</a:t>
            </a:r>
            <a:r>
              <a:rPr altLang="zh-CN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极大匹配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 </a:t>
            </a:r>
            <a:endParaRPr altLang="zh-CN" kern="10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306070" algn="just" fontAlgn="auto">
              <a:lnSpc>
                <a:spcPct val="130000"/>
              </a:lnSpc>
              <a:spcAft>
                <a:spcPts val="0"/>
              </a:spcAft>
            </a:pPr>
            <a:r>
              <a:rPr lang="en-US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   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边数最多的极大匹配称为</a:t>
            </a:r>
            <a:r>
              <a:rPr altLang="zh-CN" b="1" kern="100" dirty="0">
                <a:solidFill>
                  <a:srgbClr val="C00000"/>
                </a:solidFill>
                <a:latin typeface="Times New Roman" panose="02020603050405020304"/>
                <a:ea typeface="楷体" panose="02010609060101010101" pitchFamily="49" charset="-122"/>
              </a:rPr>
              <a:t>最大匹配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。</a:t>
            </a:r>
            <a:endParaRPr altLang="zh-CN" kern="100" dirty="0">
              <a:solidFill>
                <a:schemeClr val="tx1"/>
              </a:solidFill>
              <a:latin typeface="Times New Roman" panose="02020603050405020304"/>
              <a:ea typeface="楷体" panose="02010609060101010101" pitchFamily="49" charset="-122"/>
            </a:endParaRPr>
          </a:p>
          <a:p>
            <a:pPr indent="306070" algn="just" fontAlgn="auto">
              <a:lnSpc>
                <a:spcPct val="130000"/>
              </a:lnSpc>
              <a:spcAft>
                <a:spcPts val="0"/>
              </a:spcAft>
            </a:pPr>
            <a:endParaRPr altLang="zh-CN" kern="100" dirty="0">
              <a:solidFill>
                <a:schemeClr val="tx1"/>
              </a:solidFill>
              <a:latin typeface="Times New Roman" panose="02020603050405020304"/>
              <a:ea typeface="楷体" panose="02010609060101010101" pitchFamily="49" charset="-122"/>
            </a:endParaRPr>
          </a:p>
        </p:txBody>
      </p:sp>
      <p:pic>
        <p:nvPicPr>
          <p:cNvPr id="59" name="图片 58" descr="]GXP~8C0WWXDFG}QV@R4I1A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15920" y="3432810"/>
            <a:ext cx="1106170" cy="607695"/>
          </a:xfrm>
          <a:prstGeom prst="rect">
            <a:avLst/>
          </a:prstGeom>
        </p:spPr>
      </p:pic>
      <p:grpSp>
        <p:nvGrpSpPr>
          <p:cNvPr id="1073742853" name="组合 3"/>
          <p:cNvGrpSpPr/>
          <p:nvPr/>
        </p:nvGrpSpPr>
        <p:grpSpPr>
          <a:xfrm>
            <a:off x="5864543" y="3417253"/>
            <a:ext cx="1104900" cy="608330"/>
            <a:chOff x="10942" y="5011"/>
            <a:chExt cx="3158" cy="1788"/>
          </a:xfrm>
        </p:grpSpPr>
        <p:pic>
          <p:nvPicPr>
            <p:cNvPr id="1073742850" name="图片 8" descr="]GXP~8C0WWXDFG}QV@R4I1A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942" y="5011"/>
              <a:ext cx="3158" cy="1789"/>
            </a:xfrm>
            <a:prstGeom prst="rect">
              <a:avLst/>
            </a:prstGeom>
            <a:noFill/>
            <a:ln w="9525">
              <a:noFill/>
            </a:ln>
          </p:spPr>
        </p:pic>
        <p:cxnSp>
          <p:nvCxnSpPr>
            <p:cNvPr id="1073742851" name="直接连接符 10"/>
            <p:cNvCxnSpPr/>
            <p:nvPr/>
          </p:nvCxnSpPr>
          <p:spPr>
            <a:xfrm>
              <a:off x="11142" y="5238"/>
              <a:ext cx="657" cy="1444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3742852" name="直接连接符 12"/>
            <p:cNvCxnSpPr/>
            <p:nvPr/>
          </p:nvCxnSpPr>
          <p:spPr>
            <a:xfrm flipH="1">
              <a:off x="13268" y="5184"/>
              <a:ext cx="704" cy="1444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73742862" name="组合 69"/>
          <p:cNvGrpSpPr/>
          <p:nvPr/>
        </p:nvGrpSpPr>
        <p:grpSpPr>
          <a:xfrm>
            <a:off x="7121843" y="3410903"/>
            <a:ext cx="1104900" cy="607060"/>
            <a:chOff x="12451" y="6091"/>
            <a:chExt cx="1740" cy="956"/>
          </a:xfrm>
        </p:grpSpPr>
        <p:pic>
          <p:nvPicPr>
            <p:cNvPr id="1073742858" name="图片 22" descr="]GXP~8C0WWXDFG}QV@R4I1A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2451" y="6091"/>
              <a:ext cx="1740" cy="956"/>
            </a:xfrm>
            <a:prstGeom prst="rect">
              <a:avLst/>
            </a:prstGeom>
            <a:noFill/>
            <a:ln w="9525">
              <a:noFill/>
            </a:ln>
          </p:spPr>
        </p:pic>
        <p:cxnSp>
          <p:nvCxnSpPr>
            <p:cNvPr id="1073742859" name="直接连接符 66"/>
            <p:cNvCxnSpPr/>
            <p:nvPr/>
          </p:nvCxnSpPr>
          <p:spPr>
            <a:xfrm>
              <a:off x="12513" y="6164"/>
              <a:ext cx="362" cy="774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3742860" name="直接连接符 67"/>
            <p:cNvCxnSpPr/>
            <p:nvPr/>
          </p:nvCxnSpPr>
          <p:spPr>
            <a:xfrm>
              <a:off x="13308" y="6175"/>
              <a:ext cx="362" cy="774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3742861" name="直接连接符 68"/>
            <p:cNvCxnSpPr/>
            <p:nvPr/>
          </p:nvCxnSpPr>
          <p:spPr>
            <a:xfrm flipH="1">
              <a:off x="12881" y="6223"/>
              <a:ext cx="434" cy="742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4" name="组合 23"/>
          <p:cNvGrpSpPr/>
          <p:nvPr/>
        </p:nvGrpSpPr>
        <p:grpSpPr>
          <a:xfrm>
            <a:off x="7146925" y="4258945"/>
            <a:ext cx="1104900" cy="608330"/>
            <a:chOff x="11255" y="6707"/>
            <a:chExt cx="1740" cy="958"/>
          </a:xfrm>
        </p:grpSpPr>
        <p:graphicFrame>
          <p:nvGraphicFramePr>
            <p:cNvPr id="15" name="对象 14"/>
            <p:cNvGraphicFramePr/>
            <p:nvPr/>
          </p:nvGraphicFramePr>
          <p:xfrm>
            <a:off x="11255" y="6707"/>
            <a:ext cx="1740" cy="9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" name="" r:id="rId3" imgW="1516380" imgH="676910" progId="Visio.Drawing.11">
                    <p:embed/>
                  </p:oleObj>
                </mc:Choice>
                <mc:Fallback>
                  <p:oleObj name="" r:id="rId3" imgW="1516380" imgH="676910" progId="Visio.Drawing.11">
                    <p:embed/>
                    <p:pic>
                      <p:nvPicPr>
                        <p:cNvPr id="0" name="图片 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255" y="6707"/>
                          <a:ext cx="1740" cy="95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1" name="直接连接符 38"/>
            <p:cNvSpPr/>
            <p:nvPr/>
          </p:nvSpPr>
          <p:spPr>
            <a:xfrm>
              <a:off x="11361" y="6824"/>
              <a:ext cx="11" cy="703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2" name="直接连接符 38"/>
            <p:cNvSpPr/>
            <p:nvPr/>
          </p:nvSpPr>
          <p:spPr>
            <a:xfrm>
              <a:off x="12126" y="6800"/>
              <a:ext cx="11" cy="703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3" name="直接连接符 38"/>
            <p:cNvSpPr/>
            <p:nvPr/>
          </p:nvSpPr>
          <p:spPr>
            <a:xfrm>
              <a:off x="12883" y="6854"/>
              <a:ext cx="11" cy="703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2" name="组合 21"/>
          <p:cNvGrpSpPr/>
          <p:nvPr/>
        </p:nvGrpSpPr>
        <p:grpSpPr>
          <a:xfrm>
            <a:off x="4652010" y="4275455"/>
            <a:ext cx="1104900" cy="608330"/>
            <a:chOff x="7326" y="6733"/>
            <a:chExt cx="1740" cy="958"/>
          </a:xfrm>
        </p:grpSpPr>
        <p:graphicFrame>
          <p:nvGraphicFramePr>
            <p:cNvPr id="8" name="对象 7"/>
            <p:cNvGraphicFramePr/>
            <p:nvPr/>
          </p:nvGraphicFramePr>
          <p:xfrm>
            <a:off x="7326" y="6733"/>
            <a:ext cx="1740" cy="9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" name="" r:id="rId5" imgW="1516380" imgH="676910" progId="Visio.Drawing.11">
                    <p:embed/>
                  </p:oleObj>
                </mc:Choice>
                <mc:Fallback>
                  <p:oleObj name="" r:id="rId5" imgW="1516380" imgH="676910" progId="Visio.Drawing.11">
                    <p:embed/>
                    <p:pic>
                      <p:nvPicPr>
                        <p:cNvPr id="0" name="图片 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326" y="6733"/>
                          <a:ext cx="1740" cy="95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8" name="直接连接符 38"/>
            <p:cNvSpPr/>
            <p:nvPr/>
          </p:nvSpPr>
          <p:spPr>
            <a:xfrm>
              <a:off x="8949" y="6856"/>
              <a:ext cx="11" cy="703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9" name="直接连接符 38"/>
            <p:cNvSpPr/>
            <p:nvPr/>
          </p:nvSpPr>
          <p:spPr>
            <a:xfrm flipH="1">
              <a:off x="7459" y="6810"/>
              <a:ext cx="708" cy="727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3" name="组合 22"/>
          <p:cNvGrpSpPr/>
          <p:nvPr/>
        </p:nvGrpSpPr>
        <p:grpSpPr>
          <a:xfrm>
            <a:off x="5927090" y="4258945"/>
            <a:ext cx="1104900" cy="608330"/>
            <a:chOff x="9334" y="6707"/>
            <a:chExt cx="1740" cy="958"/>
          </a:xfrm>
        </p:grpSpPr>
        <p:graphicFrame>
          <p:nvGraphicFramePr>
            <p:cNvPr id="13" name="对象 12"/>
            <p:cNvGraphicFramePr/>
            <p:nvPr/>
          </p:nvGraphicFramePr>
          <p:xfrm>
            <a:off x="9334" y="6707"/>
            <a:ext cx="1740" cy="9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" name="" r:id="rId6" imgW="1516380" imgH="676910" progId="Visio.Drawing.11">
                    <p:embed/>
                  </p:oleObj>
                </mc:Choice>
                <mc:Fallback>
                  <p:oleObj name="" r:id="rId6" imgW="1516380" imgH="676910" progId="Visio.Drawing.11">
                    <p:embed/>
                    <p:pic>
                      <p:nvPicPr>
                        <p:cNvPr id="0" name="图片 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334" y="6707"/>
                          <a:ext cx="1740" cy="95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8" name="直接连接符 38"/>
            <p:cNvSpPr/>
            <p:nvPr/>
          </p:nvSpPr>
          <p:spPr>
            <a:xfrm flipH="1">
              <a:off x="9437" y="6825"/>
              <a:ext cx="708" cy="727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30" name="文本框 129"/>
          <p:cNvSpPr txBox="1"/>
          <p:nvPr/>
        </p:nvSpPr>
        <p:spPr>
          <a:xfrm>
            <a:off x="3563620" y="1521460"/>
            <a:ext cx="4124325" cy="7556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）匹配</a:t>
            </a:r>
            <a:r>
              <a:rPr lang="en-US" alt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是一个边集，且</a:t>
            </a:r>
            <a:r>
              <a:rPr lang="en-US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M </a:t>
            </a:r>
            <a:r>
              <a:rPr lang="en-US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en-US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E</a:t>
            </a:r>
            <a:endParaRPr altLang="zh-CN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ct val="120000"/>
              </a:lnSpc>
            </a:pP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</a:t>
            </a:r>
            <a:r>
              <a:rPr lang="en-US" alt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中的边不相邻</a:t>
            </a:r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073743927" name="组合 1073743926"/>
          <p:cNvGrpSpPr/>
          <p:nvPr/>
        </p:nvGrpSpPr>
        <p:grpSpPr>
          <a:xfrm>
            <a:off x="4623435" y="3410585"/>
            <a:ext cx="1106170" cy="607060"/>
            <a:chOff x="8420" y="457521"/>
            <a:chExt cx="1742" cy="956"/>
          </a:xfrm>
        </p:grpSpPr>
        <p:grpSp>
          <p:nvGrpSpPr>
            <p:cNvPr id="132" name="组合 13"/>
            <p:cNvGrpSpPr/>
            <p:nvPr/>
          </p:nvGrpSpPr>
          <p:grpSpPr>
            <a:xfrm>
              <a:off x="8420" y="457521"/>
              <a:ext cx="1742" cy="956"/>
              <a:chOff x="7924" y="5863"/>
              <a:chExt cx="1742" cy="956"/>
            </a:xfrm>
          </p:grpSpPr>
          <p:pic>
            <p:nvPicPr>
              <p:cNvPr id="133" name="图片 14" descr="]GXP~8C0WWXDFG}QV@R4I1A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924" y="5863"/>
                <a:ext cx="1742" cy="95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cxnSp>
            <p:nvCxnSpPr>
              <p:cNvPr id="134" name="直接连接符 21"/>
              <p:cNvCxnSpPr/>
              <p:nvPr/>
            </p:nvCxnSpPr>
            <p:spPr>
              <a:xfrm>
                <a:off x="7987" y="5947"/>
                <a:ext cx="362" cy="774"/>
              </a:xfrm>
              <a:prstGeom prst="line">
                <a:avLst/>
              </a:prstGeom>
              <a:ln w="381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073743926" name="直接连接符 38"/>
            <p:cNvSpPr/>
            <p:nvPr/>
          </p:nvSpPr>
          <p:spPr>
            <a:xfrm>
              <a:off x="9334" y="457638"/>
              <a:ext cx="332" cy="702"/>
            </a:xfrm>
            <a:prstGeom prst="line">
              <a:avLst/>
            </a:prstGeom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aphicFrame>
        <p:nvGraphicFramePr>
          <p:cNvPr id="25" name="对象 24"/>
          <p:cNvGraphicFramePr/>
          <p:nvPr/>
        </p:nvGraphicFramePr>
        <p:xfrm>
          <a:off x="2933850" y="4258980"/>
          <a:ext cx="1104900" cy="608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" name="" r:id="rId7" imgW="1516380" imgH="676910" progId="Visio.Drawing.11">
                  <p:embed/>
                </p:oleObj>
              </mc:Choice>
              <mc:Fallback>
                <p:oleObj name="" r:id="rId7" imgW="1516380" imgH="676910" progId="Visio.Drawing.11">
                  <p:embed/>
                  <p:pic>
                    <p:nvPicPr>
                      <p:cNvPr id="0" name="图片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3850" y="4258980"/>
                        <a:ext cx="1104900" cy="608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直接连接符 38"/>
          <p:cNvSpPr/>
          <p:nvPr/>
        </p:nvSpPr>
        <p:spPr>
          <a:xfrm>
            <a:off x="6958330" y="4349750"/>
            <a:ext cx="6350" cy="4320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等腰三角形 4"/>
          <p:cNvSpPr/>
          <p:nvPr/>
        </p:nvSpPr>
        <p:spPr>
          <a:xfrm rot="16200000" flipV="1">
            <a:off x="2037715" y="1536700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title_1_green"/>
          <p:cNvSpPr/>
          <p:nvPr/>
        </p:nvSpPr>
        <p:spPr>
          <a:xfrm>
            <a:off x="16510" y="339979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实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际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应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用</a:t>
            </a:r>
            <a:endParaRPr kumimoji="0" lang="zh-CN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6" name="title_3"/>
          <p:cNvSpPr/>
          <p:nvPr/>
        </p:nvSpPr>
        <p:spPr>
          <a:xfrm>
            <a:off x="16510" y="237363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69000">
                <a:srgbClr val="F2F2F2">
                  <a:alpha val="100000"/>
                </a:srgbClr>
              </a:gs>
              <a:gs pos="81000">
                <a:srgbClr val="F2F2F2">
                  <a:alpha val="100000"/>
                </a:srgb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latin typeface="楷体" panose="02010609060101010101" pitchFamily="49" charset="-122"/>
                <a:ea typeface="楷体" panose="02010609060101010101" pitchFamily="49" charset="-122"/>
              </a:rPr>
              <a:t>完备匹配判定定理</a:t>
            </a:r>
            <a:endParaRPr lang="zh-CN" altLang="en-US" b="1" kern="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title_1_green"/>
          <p:cNvSpPr/>
          <p:nvPr/>
        </p:nvSpPr>
        <p:spPr>
          <a:xfrm>
            <a:off x="16510" y="134747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b="1" kern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匹配相关概念</a:t>
            </a:r>
            <a:endParaRPr kumimoji="0" 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4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4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4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0737428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374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6"/>
          <p:cNvSpPr txBox="1"/>
          <p:nvPr/>
        </p:nvSpPr>
        <p:spPr>
          <a:xfrm>
            <a:off x="3490595" y="147955"/>
            <a:ext cx="48875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完备匹配、完美匹配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555072" y="996335"/>
            <a:ext cx="6185768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 fontAlgn="auto">
              <a:lnSpc>
                <a:spcPct val="200000"/>
              </a:lnSpc>
              <a:spcAft>
                <a:spcPts val="0"/>
              </a:spcAft>
            </a:pP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设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G=&lt;V</a:t>
            </a:r>
            <a:r>
              <a:rPr altLang="zh-CN" kern="1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,V</a:t>
            </a:r>
            <a:r>
              <a:rPr altLang="zh-CN" kern="1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&gt;为一个二部图，M为G中一个最大匹配，若|M|=min{|V</a:t>
            </a:r>
            <a:r>
              <a:rPr altLang="zh-CN" kern="1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|,|V</a:t>
            </a:r>
            <a:r>
              <a:rPr altLang="zh-CN" kern="1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|}，则称M为G中的一个</a:t>
            </a:r>
            <a:r>
              <a:rPr altLang="zh-CN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完备匹配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。如果|V</a:t>
            </a:r>
            <a:r>
              <a:rPr altLang="zh-CN" kern="1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|=|V</a:t>
            </a:r>
            <a:r>
              <a:rPr altLang="zh-CN" kern="1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|， 这时M为G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中的</a:t>
            </a:r>
            <a:r>
              <a:rPr altLang="zh-CN" b="1" kern="100" dirty="0">
                <a:solidFill>
                  <a:srgbClr val="C00000"/>
                </a:solidFill>
                <a:latin typeface="Times New Roman" panose="02020603050405020304"/>
                <a:ea typeface="楷体" panose="02010609060101010101" pitchFamily="49" charset="-122"/>
              </a:rPr>
              <a:t>完美匹配</a:t>
            </a:r>
            <a:r>
              <a:rPr altLang="zh-CN" kern="100" dirty="0">
                <a:solidFill>
                  <a:schemeClr val="tx1"/>
                </a:solidFill>
                <a:latin typeface="Times New Roman" panose="02020603050405020304"/>
                <a:ea typeface="楷体" panose="02010609060101010101" pitchFamily="49" charset="-122"/>
              </a:rPr>
              <a:t>。</a:t>
            </a:r>
            <a:endParaRPr altLang="zh-CN" kern="100" dirty="0">
              <a:solidFill>
                <a:schemeClr val="tx1"/>
              </a:solidFill>
              <a:latin typeface="Times New Roman" panose="02020603050405020304"/>
              <a:ea typeface="楷体" panose="02010609060101010101" pitchFamily="49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193665" y="1505585"/>
            <a:ext cx="935990" cy="368300"/>
            <a:chOff x="8334" y="2319"/>
            <a:chExt cx="1474" cy="580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8334" y="2368"/>
              <a:ext cx="147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8746" y="2319"/>
              <a:ext cx="650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b="1">
                  <a:solidFill>
                    <a:srgbClr val="0000FF"/>
                  </a:solidFill>
                  <a:latin typeface="Calibri" panose="020F0502020204030204" charset="0"/>
                  <a:sym typeface="+mn-ea"/>
                </a:rPr>
                <a:t>①</a:t>
              </a:r>
              <a:endParaRPr lang="zh-CN" altLang="en-US" b="1">
                <a:solidFill>
                  <a:srgbClr val="0000FF"/>
                </a:solidFill>
                <a:latin typeface="Calibri" panose="020F0502020204030204" charset="0"/>
                <a:sym typeface="+mn-ea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487285" y="1490345"/>
            <a:ext cx="935990" cy="368300"/>
            <a:chOff x="12076" y="2276"/>
            <a:chExt cx="1474" cy="58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2076" y="2349"/>
              <a:ext cx="147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12529" y="2276"/>
              <a:ext cx="650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b="1">
                  <a:solidFill>
                    <a:srgbClr val="0000FF"/>
                  </a:solidFill>
                  <a:latin typeface="Calibri" panose="020F0502020204030204" charset="0"/>
                  <a:sym typeface="+mn-ea"/>
                </a:rPr>
                <a:t>②</a:t>
              </a:r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572385" y="2646680"/>
            <a:ext cx="935990" cy="368300"/>
            <a:chOff x="4024" y="3419"/>
            <a:chExt cx="1474" cy="580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4024" y="3483"/>
              <a:ext cx="147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/>
            <p:cNvSpPr txBox="1"/>
            <p:nvPr/>
          </p:nvSpPr>
          <p:spPr>
            <a:xfrm>
              <a:off x="4456" y="3419"/>
              <a:ext cx="648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④</a:t>
              </a:r>
              <a:endParaRPr lang="zh-CN" altLang="en-US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889250" y="2096135"/>
            <a:ext cx="1800225" cy="368300"/>
            <a:chOff x="4478" y="2864"/>
            <a:chExt cx="2835" cy="580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4478" y="2916"/>
              <a:ext cx="2835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12"/>
            <p:cNvSpPr txBox="1"/>
            <p:nvPr/>
          </p:nvSpPr>
          <p:spPr>
            <a:xfrm>
              <a:off x="5553" y="2864"/>
              <a:ext cx="650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b="1">
                  <a:solidFill>
                    <a:srgbClr val="0000FF"/>
                  </a:solidFill>
                  <a:latin typeface="Calibri" panose="020F0502020204030204" charset="0"/>
                  <a:sym typeface="+mn-ea"/>
                </a:rPr>
                <a:t>③</a:t>
              </a:r>
              <a:endParaRPr lang="zh-CN" altLang="en-US" b="1">
                <a:solidFill>
                  <a:srgbClr val="0000FF"/>
                </a:solidFill>
                <a:latin typeface="Calibri" panose="020F0502020204030204" charset="0"/>
                <a:sym typeface="+mn-ea"/>
              </a:endParaRP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3502660" y="3907155"/>
            <a:ext cx="12852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完备匹配</a:t>
            </a:r>
            <a:endParaRPr lang="zh-CN" altLang="en-US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950460" y="3902075"/>
            <a:ext cx="12852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完备匹配</a:t>
            </a:r>
            <a:endParaRPr lang="zh-CN" altLang="en-US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432550" y="3891915"/>
            <a:ext cx="12852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完备匹配</a:t>
            </a:r>
            <a:endParaRPr lang="zh-CN" altLang="en-US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461760" y="4316095"/>
            <a:ext cx="12852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完美匹配</a:t>
            </a:r>
            <a:endParaRPr lang="zh-CN" altLang="en-US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3458845" y="3178810"/>
            <a:ext cx="4075430" cy="640715"/>
            <a:chOff x="5447" y="4102"/>
            <a:chExt cx="6418" cy="1009"/>
          </a:xfrm>
        </p:grpSpPr>
        <p:grpSp>
          <p:nvGrpSpPr>
            <p:cNvPr id="135" name="组合 3"/>
            <p:cNvGrpSpPr/>
            <p:nvPr/>
          </p:nvGrpSpPr>
          <p:grpSpPr>
            <a:xfrm rot="0">
              <a:off x="7788" y="4102"/>
              <a:ext cx="1740" cy="958"/>
              <a:chOff x="10942" y="5011"/>
              <a:chExt cx="3158" cy="1788"/>
            </a:xfrm>
          </p:grpSpPr>
          <p:pic>
            <p:nvPicPr>
              <p:cNvPr id="136" name="图片 8" descr="]GXP~8C0WWXDFG}QV@R4I1A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942" y="5011"/>
                <a:ext cx="3158" cy="1789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cxnSp>
            <p:nvCxnSpPr>
              <p:cNvPr id="137" name="直接连接符 10"/>
              <p:cNvCxnSpPr/>
              <p:nvPr/>
            </p:nvCxnSpPr>
            <p:spPr>
              <a:xfrm>
                <a:off x="11142" y="5238"/>
                <a:ext cx="657" cy="1444"/>
              </a:xfrm>
              <a:prstGeom prst="line">
                <a:avLst/>
              </a:prstGeom>
              <a:ln w="381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" name="直接连接符 12"/>
              <p:cNvCxnSpPr/>
              <p:nvPr/>
            </p:nvCxnSpPr>
            <p:spPr>
              <a:xfrm flipH="1">
                <a:off x="13268" y="5184"/>
                <a:ext cx="704" cy="1444"/>
              </a:xfrm>
              <a:prstGeom prst="line">
                <a:avLst/>
              </a:prstGeom>
              <a:ln w="381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45" name="组合 144"/>
            <p:cNvGrpSpPr/>
            <p:nvPr/>
          </p:nvGrpSpPr>
          <p:grpSpPr>
            <a:xfrm rot="0">
              <a:off x="5447" y="4102"/>
              <a:ext cx="1742" cy="956"/>
              <a:chOff x="8420" y="457521"/>
              <a:chExt cx="1742" cy="956"/>
            </a:xfrm>
          </p:grpSpPr>
          <p:grpSp>
            <p:nvGrpSpPr>
              <p:cNvPr id="146" name="组合 13"/>
              <p:cNvGrpSpPr/>
              <p:nvPr/>
            </p:nvGrpSpPr>
            <p:grpSpPr>
              <a:xfrm>
                <a:off x="8420" y="457521"/>
                <a:ext cx="1742" cy="956"/>
                <a:chOff x="7924" y="5863"/>
                <a:chExt cx="1742" cy="956"/>
              </a:xfrm>
            </p:grpSpPr>
            <p:pic>
              <p:nvPicPr>
                <p:cNvPr id="147" name="图片 14" descr="]GXP~8C0WWXDFG}QV@R4I1A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>
                  <a:off x="7924" y="5863"/>
                  <a:ext cx="1742" cy="95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cxnSp>
              <p:nvCxnSpPr>
                <p:cNvPr id="148" name="直接连接符 21"/>
                <p:cNvCxnSpPr/>
                <p:nvPr/>
              </p:nvCxnSpPr>
              <p:spPr>
                <a:xfrm>
                  <a:off x="7987" y="5947"/>
                  <a:ext cx="362" cy="774"/>
                </a:xfrm>
                <a:prstGeom prst="line">
                  <a:avLst/>
                </a:prstGeom>
                <a:ln w="38100" cap="flat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149" name="直接连接符 38"/>
              <p:cNvSpPr/>
              <p:nvPr/>
            </p:nvSpPr>
            <p:spPr>
              <a:xfrm>
                <a:off x="9334" y="457638"/>
                <a:ext cx="332" cy="702"/>
              </a:xfrm>
              <a:prstGeom prst="line">
                <a:avLst/>
              </a:prstGeom>
              <a:ln w="381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24" name="组合 23"/>
            <p:cNvGrpSpPr/>
            <p:nvPr/>
          </p:nvGrpSpPr>
          <p:grpSpPr>
            <a:xfrm>
              <a:off x="10125" y="4153"/>
              <a:ext cx="1740" cy="958"/>
              <a:chOff x="11255" y="6707"/>
              <a:chExt cx="1740" cy="958"/>
            </a:xfrm>
          </p:grpSpPr>
          <p:graphicFrame>
            <p:nvGraphicFramePr>
              <p:cNvPr id="23" name="对象 22"/>
              <p:cNvGraphicFramePr/>
              <p:nvPr/>
            </p:nvGraphicFramePr>
            <p:xfrm>
              <a:off x="11255" y="6707"/>
              <a:ext cx="1740" cy="9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" name="" r:id="rId2" imgW="1516380" imgH="676910" progId="Visio.Drawing.11">
                      <p:embed/>
                    </p:oleObj>
                  </mc:Choice>
                  <mc:Fallback>
                    <p:oleObj name="" r:id="rId2" imgW="1516380" imgH="676910" progId="Visio.Drawing.11">
                      <p:embed/>
                      <p:pic>
                        <p:nvPicPr>
                          <p:cNvPr id="0" name="图片 8"/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11255" y="6707"/>
                            <a:ext cx="1740" cy="95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1" name="直接连接符 38"/>
              <p:cNvSpPr/>
              <p:nvPr/>
            </p:nvSpPr>
            <p:spPr>
              <a:xfrm>
                <a:off x="11361" y="6824"/>
                <a:ext cx="11" cy="703"/>
              </a:xfrm>
              <a:prstGeom prst="line">
                <a:avLst/>
              </a:prstGeom>
              <a:ln w="381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12" name="直接连接符 38"/>
              <p:cNvSpPr/>
              <p:nvPr/>
            </p:nvSpPr>
            <p:spPr>
              <a:xfrm>
                <a:off x="12112" y="6830"/>
                <a:ext cx="11" cy="703"/>
              </a:xfrm>
              <a:prstGeom prst="line">
                <a:avLst/>
              </a:prstGeom>
              <a:ln w="381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13" name="直接连接符 38"/>
              <p:cNvSpPr/>
              <p:nvPr/>
            </p:nvSpPr>
            <p:spPr>
              <a:xfrm>
                <a:off x="12883" y="6854"/>
                <a:ext cx="11" cy="703"/>
              </a:xfrm>
              <a:prstGeom prst="line">
                <a:avLst/>
              </a:prstGeom>
              <a:ln w="381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16" name="等腰三角形 15"/>
          <p:cNvSpPr/>
          <p:nvPr/>
        </p:nvSpPr>
        <p:spPr>
          <a:xfrm rot="16200000" flipV="1">
            <a:off x="2037715" y="1536700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title_1_green"/>
          <p:cNvSpPr/>
          <p:nvPr/>
        </p:nvSpPr>
        <p:spPr>
          <a:xfrm>
            <a:off x="16510" y="339979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实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际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应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用</a:t>
            </a:r>
            <a:endParaRPr kumimoji="0" lang="zh-CN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33" name="title_3"/>
          <p:cNvSpPr/>
          <p:nvPr/>
        </p:nvSpPr>
        <p:spPr>
          <a:xfrm>
            <a:off x="16510" y="237363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69000">
                <a:srgbClr val="F2F2F2">
                  <a:alpha val="100000"/>
                </a:srgbClr>
              </a:gs>
              <a:gs pos="81000">
                <a:srgbClr val="F2F2F2">
                  <a:alpha val="100000"/>
                </a:srgb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latin typeface="楷体" panose="02010609060101010101" pitchFamily="49" charset="-122"/>
                <a:ea typeface="楷体" panose="02010609060101010101" pitchFamily="49" charset="-122"/>
              </a:rPr>
              <a:t>完备匹配判定定理</a:t>
            </a:r>
            <a:endParaRPr lang="zh-CN" altLang="en-US" b="1" kern="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4" name="title_1_green"/>
          <p:cNvSpPr/>
          <p:nvPr/>
        </p:nvSpPr>
        <p:spPr>
          <a:xfrm>
            <a:off x="16510" y="134747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b="1" kern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匹配相关概念</a:t>
            </a:r>
            <a:endParaRPr kumimoji="0" 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6"/>
          <p:cNvSpPr txBox="1"/>
          <p:nvPr/>
        </p:nvSpPr>
        <p:spPr>
          <a:xfrm>
            <a:off x="3779912" y="148213"/>
            <a:ext cx="403244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完备匹配判定定理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13" name="等腰三角形 12"/>
          <p:cNvSpPr/>
          <p:nvPr/>
        </p:nvSpPr>
        <p:spPr>
          <a:xfrm rot="16200000" flipV="1">
            <a:off x="2037715" y="2575560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title_1_green"/>
          <p:cNvSpPr/>
          <p:nvPr/>
        </p:nvSpPr>
        <p:spPr>
          <a:xfrm>
            <a:off x="16510" y="339979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实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际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应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用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5" name="title_3"/>
          <p:cNvSpPr/>
          <p:nvPr/>
        </p:nvSpPr>
        <p:spPr>
          <a:xfrm>
            <a:off x="16510" y="237363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69000">
                <a:srgbClr val="C00000"/>
              </a:gs>
              <a:gs pos="81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完备匹配判定定理</a:t>
            </a:r>
            <a:endParaRPr lang="zh-CN" altLang="en-US" b="1" kern="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title_1_green"/>
          <p:cNvSpPr/>
          <p:nvPr/>
        </p:nvSpPr>
        <p:spPr>
          <a:xfrm>
            <a:off x="16510" y="134747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匹配相关概念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22265" y="2586355"/>
            <a:ext cx="1893570" cy="50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BF0B4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 fontAlgn="auto">
              <a:lnSpc>
                <a:spcPct val="150000"/>
              </a:lnSpc>
            </a:pPr>
            <a:r>
              <a:rPr lang="zh-CN" altLang="en-US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存在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完备匹配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5337175" y="1981200"/>
            <a:ext cx="3122930" cy="14605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800350" y="2376805"/>
            <a:ext cx="2340000" cy="14605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6309360" y="2066925"/>
            <a:ext cx="1430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相异性条件</a:t>
            </a:r>
            <a:endParaRPr lang="zh-CN" altLang="en-US" b="1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11500" y="2696210"/>
            <a:ext cx="20999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满足相异性条件</a:t>
            </a:r>
            <a:endParaRPr lang="zh-CN" altLang="en-US" b="1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4891405" y="2849245"/>
            <a:ext cx="72000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3178810" y="3203575"/>
            <a:ext cx="1844040" cy="11988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60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注意：</a:t>
            </a:r>
            <a:endParaRPr lang="zh-CN" altLang="en-US" sz="160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1600"/>
              <a:t>1. </a:t>
            </a:r>
            <a:r>
              <a:rPr lang="zh-CN" sz="16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|V</a:t>
            </a:r>
            <a:r>
              <a:rPr lang="en-US" sz="1600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en-US" sz="16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|≤|V</a:t>
            </a:r>
            <a:r>
              <a:rPr lang="en-US" sz="1600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sz="16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|</a:t>
            </a:r>
            <a:endParaRPr lang="zh-CN" sz="160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1600"/>
              <a:t>2. </a:t>
            </a:r>
            <a:r>
              <a:rPr lang="zh-CN" sz="16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k=1,2,3...,|V</a:t>
            </a:r>
            <a:r>
              <a:rPr lang="en-US" sz="1600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en-US" sz="16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|</a:t>
            </a:r>
            <a:endParaRPr lang="en-US" altLang="zh-CN" sz="1600"/>
          </a:p>
        </p:txBody>
      </p:sp>
      <p:sp>
        <p:nvSpPr>
          <p:cNvPr id="5" name="文本框 4"/>
          <p:cNvSpPr txBox="1"/>
          <p:nvPr/>
        </p:nvSpPr>
        <p:spPr>
          <a:xfrm>
            <a:off x="5673725" y="3397250"/>
            <a:ext cx="1379855" cy="8299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sz="160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160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语言</a:t>
            </a:r>
            <a:endParaRPr lang="zh-CN" altLang="en-US" sz="160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160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Python</a:t>
            </a:r>
            <a:r>
              <a:rPr lang="zh-CN" altLang="en-US" sz="160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语言</a:t>
            </a:r>
            <a:endParaRPr lang="zh-CN" altLang="en-US" sz="160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668905" y="1100455"/>
            <a:ext cx="5875020" cy="1337945"/>
            <a:chOff x="4203" y="1733"/>
            <a:chExt cx="9252" cy="2107"/>
          </a:xfrm>
        </p:grpSpPr>
        <p:sp>
          <p:nvSpPr>
            <p:cNvPr id="106" name="文本框 105"/>
            <p:cNvSpPr txBox="1"/>
            <p:nvPr/>
          </p:nvSpPr>
          <p:spPr>
            <a:xfrm>
              <a:off x="4203" y="1733"/>
              <a:ext cx="9115" cy="21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fontAlgn="auto">
                <a:lnSpc>
                  <a:spcPct val="150000"/>
                </a:lnSpc>
              </a:pPr>
              <a:r>
                <a:rPr 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定理：</a:t>
              </a:r>
              <a:r>
                <a:rPr lang="zh-CN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设二部图</a:t>
              </a:r>
              <a:r>
                <a:rPr lang="en-US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G=&lt;V</a:t>
              </a:r>
              <a:r>
                <a:rPr lang="en-US" b="0" baseline="-2500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1</a:t>
              </a:r>
              <a:r>
                <a:rPr lang="en-US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,V</a:t>
              </a:r>
              <a:r>
                <a:rPr lang="en-US" b="0" baseline="-2500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2</a:t>
              </a:r>
              <a:r>
                <a:rPr lang="zh-CN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,E&gt;，|V</a:t>
              </a:r>
              <a:r>
                <a:rPr lang="en-US" b="0" baseline="-2500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1</a:t>
              </a:r>
              <a:r>
                <a:rPr lang="en-US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|≤|V</a:t>
              </a:r>
              <a:r>
                <a:rPr lang="en-US" b="0" baseline="-2500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2</a:t>
              </a:r>
              <a:r>
                <a:rPr lang="zh-CN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|，G中存在从V</a:t>
              </a:r>
              <a:r>
                <a:rPr lang="en-US" b="0" baseline="-2500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1</a:t>
              </a:r>
              <a:r>
                <a:rPr lang="zh-CN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到</a:t>
              </a:r>
              <a:r>
                <a:rPr lang="en-US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V</a:t>
              </a:r>
              <a:r>
                <a:rPr lang="en-US" b="0" baseline="-2500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2</a:t>
              </a:r>
              <a:r>
                <a:rPr lang="zh-CN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的完备匹配</a:t>
              </a:r>
              <a:r>
                <a:rPr 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当且仅当</a:t>
              </a:r>
              <a:r>
                <a:rPr lang="en-US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V</a:t>
              </a:r>
              <a:r>
                <a:rPr lang="en-US" b="0" baseline="-2500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1</a:t>
              </a:r>
              <a:r>
                <a:rPr lang="zh-CN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中任意k个顶点</a:t>
              </a:r>
              <a:endParaRPr lang="zh-CN" b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indent="0" fontAlgn="auto">
                <a:lnSpc>
                  <a:spcPct val="150000"/>
                </a:lnSpc>
              </a:pPr>
              <a:r>
                <a:rPr lang="zh-CN" b="1">
                  <a:solidFill>
                    <a:srgbClr val="C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至少</a:t>
              </a:r>
              <a:r>
                <a:rPr lang="zh-CN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邻接</a:t>
              </a:r>
              <a:r>
                <a:rPr lang="en-US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V</a:t>
              </a:r>
              <a:r>
                <a:rPr lang="en-US" b="0" baseline="-2500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2</a:t>
              </a:r>
              <a:r>
                <a:rPr lang="zh-CN" b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中的k个顶点。</a:t>
              </a:r>
              <a:endPara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0943" y="2544"/>
              <a:ext cx="2512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(k=1,2,3...,|V</a:t>
              </a:r>
              <a:r>
                <a:rPr lang="en-US" baseline="-2500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1</a:t>
              </a:r>
              <a:r>
                <a:rPr lang="en-US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|)</a:t>
              </a:r>
              <a:endParaRPr lang="zh-CN" altLang="en-US"/>
            </a:p>
          </p:txBody>
        </p:sp>
      </p:grpSp>
      <p:cxnSp>
        <p:nvCxnSpPr>
          <p:cNvPr id="18" name="直接箭头连接符 17"/>
          <p:cNvCxnSpPr/>
          <p:nvPr/>
        </p:nvCxnSpPr>
        <p:spPr>
          <a:xfrm flipH="1">
            <a:off x="4858385" y="2959100"/>
            <a:ext cx="72000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8" grpId="0"/>
      <p:bldP spid="4" grpId="0" bldLvl="0" animBg="1"/>
      <p:bldP spid="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6"/>
          <p:cNvSpPr txBox="1"/>
          <p:nvPr/>
        </p:nvSpPr>
        <p:spPr>
          <a:xfrm>
            <a:off x="4355217" y="148213"/>
            <a:ext cx="3581494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分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析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问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题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36645" y="4222115"/>
            <a:ext cx="16910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完备匹配</a:t>
            </a:r>
            <a:endParaRPr lang="zh-CN" altLang="en-US" sz="240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10910" y="4222115"/>
            <a:ext cx="16910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完美匹配</a:t>
            </a:r>
            <a:endParaRPr lang="zh-CN" altLang="en-US" sz="240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915285" y="909320"/>
            <a:ext cx="568134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问：</a:t>
            </a:r>
            <a:r>
              <a:rPr lang="zh-CN" altLang="en-US" sz="20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能否找到一种方案，使得5名学生都能去到自</a:t>
            </a:r>
            <a:r>
              <a:rPr lang="en-US" altLang="zh-CN" sz="20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 </a:t>
            </a:r>
            <a:endParaRPr lang="en-US" altLang="zh-CN" sz="20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 </a:t>
            </a:r>
            <a:r>
              <a:rPr lang="zh-CN" altLang="en-US" sz="20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己想去的县区？</a:t>
            </a:r>
            <a:endParaRPr lang="zh-CN" altLang="en-US" sz="20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20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graphicFrame>
        <p:nvGraphicFramePr>
          <p:cNvPr id="16" name="表格 15"/>
          <p:cNvGraphicFramePr/>
          <p:nvPr>
            <p:custDataLst>
              <p:tags r:id="rId1"/>
            </p:custDataLst>
          </p:nvPr>
        </p:nvGraphicFramePr>
        <p:xfrm>
          <a:off x="2628265" y="2374900"/>
          <a:ext cx="2999105" cy="1676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99515"/>
                <a:gridCol w="1799590"/>
              </a:tblGrid>
              <a:tr h="3048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学生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西部县区代码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2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1200" baseline="-2500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CN" sz="1200" baseline="-2500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3274695" y="2058035"/>
            <a:ext cx="18732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latin typeface="楷体" panose="02010609060101010101" pitchFamily="49" charset="-122"/>
                <a:ea typeface="楷体" panose="02010609060101010101" pitchFamily="49" charset="-122"/>
              </a:rPr>
              <a:t>表</a:t>
            </a:r>
            <a:r>
              <a:rPr lang="en-US" altLang="zh-CN" sz="1400" b="1">
                <a:latin typeface="楷体" panose="02010609060101010101" pitchFamily="49" charset="-122"/>
                <a:ea typeface="楷体" panose="02010609060101010101" pitchFamily="49" charset="-122"/>
              </a:rPr>
              <a:t>1  </a:t>
            </a:r>
            <a:r>
              <a:rPr lang="zh-CN" altLang="en-US" sz="1400" b="1">
                <a:latin typeface="楷体" panose="02010609060101010101" pitchFamily="49" charset="-122"/>
                <a:ea typeface="楷体" panose="02010609060101010101" pitchFamily="49" charset="-122"/>
              </a:rPr>
              <a:t>学生意愿表</a:t>
            </a:r>
            <a:endParaRPr lang="zh-CN" altLang="en-US" sz="14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13" name="对象 1231"/>
          <p:cNvGraphicFramePr/>
          <p:nvPr/>
        </p:nvGraphicFramePr>
        <p:xfrm>
          <a:off x="5799773" y="2155825"/>
          <a:ext cx="3076575" cy="2029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2" imgW="1718945" imgH="1160780" progId="Visio.Drawing.11">
                  <p:embed/>
                </p:oleObj>
              </mc:Choice>
              <mc:Fallback>
                <p:oleObj name="" r:id="rId2" imgW="1718945" imgH="1160780" progId="Visio.Drawing.11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799773" y="2155825"/>
                        <a:ext cx="3076575" cy="20294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6875780" y="3075305"/>
            <a:ext cx="16910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二部图</a:t>
            </a:r>
            <a:endParaRPr lang="zh-CN" altLang="en-US" sz="2400" b="1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7" name="等腰三角形 6"/>
          <p:cNvSpPr/>
          <p:nvPr/>
        </p:nvSpPr>
        <p:spPr>
          <a:xfrm rot="16200000" flipV="1">
            <a:off x="2037715" y="3597275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title_1_green"/>
          <p:cNvSpPr/>
          <p:nvPr/>
        </p:nvSpPr>
        <p:spPr>
          <a:xfrm>
            <a:off x="16510" y="339979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实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际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应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用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41" name="title_3"/>
          <p:cNvSpPr/>
          <p:nvPr/>
        </p:nvSpPr>
        <p:spPr>
          <a:xfrm>
            <a:off x="16510" y="237363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完备匹配判定定理</a:t>
            </a:r>
            <a:endParaRPr lang="zh-CN" altLang="en-US" b="1" kern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2" name="title_1_green"/>
          <p:cNvSpPr/>
          <p:nvPr/>
        </p:nvSpPr>
        <p:spPr>
          <a:xfrm>
            <a:off x="16510" y="134747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匹配相关概念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cxnSp>
        <p:nvCxnSpPr>
          <p:cNvPr id="4" name="直接箭头连接符 3"/>
          <p:cNvCxnSpPr/>
          <p:nvPr/>
        </p:nvCxnSpPr>
        <p:spPr>
          <a:xfrm>
            <a:off x="5076190" y="4443730"/>
            <a:ext cx="90000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28" grpId="0"/>
      <p:bldP spid="28" grpId="1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对象 1231"/>
          <p:cNvGraphicFramePr/>
          <p:nvPr/>
        </p:nvGraphicFramePr>
        <p:xfrm>
          <a:off x="3836353" y="2155825"/>
          <a:ext cx="3319200" cy="219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" r:id="rId1" imgW="1718945" imgH="1160780" progId="Visio.Drawing.11">
                  <p:embed/>
                </p:oleObj>
              </mc:Choice>
              <mc:Fallback>
                <p:oleObj name="" r:id="rId1" imgW="1718945" imgH="1160780" progId="Visio.Drawing.11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36353" y="2155825"/>
                        <a:ext cx="3319200" cy="219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16"/>
          <p:cNvSpPr txBox="1"/>
          <p:nvPr/>
        </p:nvSpPr>
        <p:spPr>
          <a:xfrm>
            <a:off x="3779912" y="148213"/>
            <a:ext cx="403244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解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决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问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题</a:t>
            </a:r>
            <a:endParaRPr kumimoji="0" lang="zh-CN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3996690" y="2560955"/>
            <a:ext cx="2977515" cy="1420495"/>
            <a:chOff x="6520" y="5050"/>
            <a:chExt cx="4689" cy="2237"/>
          </a:xfrm>
        </p:grpSpPr>
        <p:cxnSp>
          <p:nvCxnSpPr>
            <p:cNvPr id="4" name="直接连接符 3"/>
            <p:cNvCxnSpPr/>
            <p:nvPr/>
          </p:nvCxnSpPr>
          <p:spPr>
            <a:xfrm flipH="1" flipV="1">
              <a:off x="6520" y="5070"/>
              <a:ext cx="7" cy="21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 flipV="1">
              <a:off x="7692" y="5094"/>
              <a:ext cx="7" cy="21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V="1">
              <a:off x="8883" y="5050"/>
              <a:ext cx="1161" cy="223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 flipV="1">
              <a:off x="11202" y="5068"/>
              <a:ext cx="7" cy="215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/>
          <p:cNvGrpSpPr/>
          <p:nvPr/>
        </p:nvGrpSpPr>
        <p:grpSpPr>
          <a:xfrm>
            <a:off x="3328035" y="2142490"/>
            <a:ext cx="451485" cy="2145665"/>
            <a:chOff x="5241" y="4391"/>
            <a:chExt cx="711" cy="3379"/>
          </a:xfrm>
        </p:grpSpPr>
        <p:sp>
          <p:nvSpPr>
            <p:cNvPr id="9" name="文本框 8"/>
            <p:cNvSpPr txBox="1"/>
            <p:nvPr/>
          </p:nvSpPr>
          <p:spPr>
            <a:xfrm>
              <a:off x="5267" y="4391"/>
              <a:ext cx="68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altLang="zh-CN" baseline="-250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altLang="zh-CN" baseline="-2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5241" y="7190"/>
              <a:ext cx="68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altLang="zh-CN" baseline="-250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altLang="zh-CN" baseline="-2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椭圆 30"/>
          <p:cNvSpPr/>
          <p:nvPr/>
        </p:nvSpPr>
        <p:spPr>
          <a:xfrm>
            <a:off x="6079490" y="3797935"/>
            <a:ext cx="360045" cy="288290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6812280" y="3810000"/>
            <a:ext cx="360045" cy="288290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4037965" y="2577465"/>
            <a:ext cx="2921000" cy="1370965"/>
            <a:chOff x="6585" y="5076"/>
            <a:chExt cx="4600" cy="2159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6585" y="5153"/>
              <a:ext cx="1069" cy="195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7726" y="5117"/>
              <a:ext cx="1175" cy="2104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10035" y="5101"/>
              <a:ext cx="1150" cy="2124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6633" y="5076"/>
              <a:ext cx="3337" cy="215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4000500" y="2573655"/>
            <a:ext cx="2973705" cy="1368425"/>
            <a:chOff x="6526" y="5070"/>
            <a:chExt cx="4683" cy="2155"/>
          </a:xfrm>
        </p:grpSpPr>
        <p:cxnSp>
          <p:nvCxnSpPr>
            <p:cNvPr id="35" name="直接连接符 34"/>
            <p:cNvCxnSpPr/>
            <p:nvPr/>
          </p:nvCxnSpPr>
          <p:spPr>
            <a:xfrm flipH="1">
              <a:off x="7767" y="5070"/>
              <a:ext cx="1134" cy="2041"/>
            </a:xfrm>
            <a:prstGeom prst="line">
              <a:avLst/>
            </a:prstGeom>
            <a:ln w="28575">
              <a:solidFill>
                <a:srgbClr val="EA14C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8901" y="5122"/>
              <a:ext cx="1097" cy="2103"/>
            </a:xfrm>
            <a:prstGeom prst="line">
              <a:avLst/>
            </a:prstGeom>
            <a:ln w="28575">
              <a:solidFill>
                <a:srgbClr val="EA14C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1209" y="5157"/>
              <a:ext cx="0" cy="2041"/>
            </a:xfrm>
            <a:prstGeom prst="line">
              <a:avLst/>
            </a:prstGeom>
            <a:ln w="28575">
              <a:solidFill>
                <a:srgbClr val="EA14C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6526" y="5139"/>
              <a:ext cx="0" cy="2041"/>
            </a:xfrm>
            <a:prstGeom prst="line">
              <a:avLst/>
            </a:prstGeom>
            <a:ln w="28575">
              <a:solidFill>
                <a:srgbClr val="EA14C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框 10"/>
          <p:cNvSpPr txBox="1"/>
          <p:nvPr/>
        </p:nvSpPr>
        <p:spPr>
          <a:xfrm>
            <a:off x="4004475" y="4443730"/>
            <a:ext cx="2983865" cy="368300"/>
          </a:xfrm>
          <a:prstGeom prst="rect">
            <a:avLst/>
          </a:prstGeom>
          <a:solidFill>
            <a:srgbClr val="FFB9B9"/>
          </a:solidFill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匈牙利算法：寻找最大匹配</a:t>
            </a:r>
            <a:endParaRPr lang="zh-CN" altLang="en-US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等腰三角形 6"/>
          <p:cNvSpPr/>
          <p:nvPr/>
        </p:nvSpPr>
        <p:spPr>
          <a:xfrm rot="16200000" flipV="1">
            <a:off x="2037715" y="3597275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title_1_green"/>
          <p:cNvSpPr/>
          <p:nvPr/>
        </p:nvSpPr>
        <p:spPr>
          <a:xfrm>
            <a:off x="16510" y="339979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实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际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应</a:t>
            </a: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用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41" name="title_3"/>
          <p:cNvSpPr/>
          <p:nvPr/>
        </p:nvSpPr>
        <p:spPr>
          <a:xfrm>
            <a:off x="16510" y="237363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完备匹配判定定理</a:t>
            </a:r>
            <a:endParaRPr lang="zh-CN" altLang="en-US" b="1" kern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2" name="title_1_green"/>
          <p:cNvSpPr/>
          <p:nvPr/>
        </p:nvSpPr>
        <p:spPr>
          <a:xfrm>
            <a:off x="16510" y="1347470"/>
            <a:ext cx="208800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匹配相关概念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20" name="椭圆 19"/>
          <p:cNvSpPr/>
          <p:nvPr/>
        </p:nvSpPr>
        <p:spPr>
          <a:xfrm>
            <a:off x="6795770" y="2415540"/>
            <a:ext cx="360045" cy="288290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644775" y="808990"/>
            <a:ext cx="5863590" cy="1337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zh-CN" b="1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定理：</a:t>
            </a:r>
            <a:r>
              <a:rPr 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设二部图</a:t>
            </a:r>
            <a:r>
              <a:rPr 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G=&lt;V</a:t>
            </a:r>
            <a:r>
              <a:rPr lang="en-US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,V</a:t>
            </a:r>
            <a:r>
              <a:rPr lang="en-US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,E&gt;，|V</a:t>
            </a:r>
            <a:r>
              <a:rPr lang="en-US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|≤|V</a:t>
            </a:r>
            <a:r>
              <a:rPr lang="en-US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|，G中存在从V</a:t>
            </a:r>
            <a:r>
              <a:rPr lang="en-US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到</a:t>
            </a:r>
            <a:endParaRPr lang="en-US" baseline="-2500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V</a:t>
            </a:r>
            <a:r>
              <a:rPr lang="en-US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的完备匹配</a:t>
            </a:r>
            <a:r>
              <a:rPr lang="zh-CN" b="1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当且仅当</a:t>
            </a:r>
            <a:r>
              <a:rPr 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V</a:t>
            </a:r>
            <a:r>
              <a:rPr lang="en-US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中任意k个顶点(k=1,2,3...,|V</a:t>
            </a:r>
            <a:r>
              <a:rPr lang="en-US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|)</a:t>
            </a:r>
            <a:endParaRPr 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b="1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至少</a:t>
            </a:r>
            <a:r>
              <a:rPr 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邻接</a:t>
            </a:r>
            <a:r>
              <a:rPr 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V</a:t>
            </a:r>
            <a:r>
              <a:rPr lang="en-US" baseline="-25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中的k个顶点。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844790" y="2450465"/>
            <a:ext cx="59245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k=1</a:t>
            </a:r>
            <a:endParaRPr lang="en-US" altLang="zh-CN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k=2</a:t>
            </a:r>
            <a:endParaRPr lang="en-US" altLang="zh-CN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k=3</a:t>
            </a:r>
            <a:endParaRPr lang="en-US" altLang="zh-CN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k=4</a:t>
            </a:r>
            <a:endParaRPr lang="en-US" altLang="zh-CN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k=5</a:t>
            </a:r>
            <a:endParaRPr lang="en-US" altLang="zh-CN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265295" y="1518920"/>
            <a:ext cx="1856105" cy="770890"/>
            <a:chOff x="6717" y="2392"/>
            <a:chExt cx="2923" cy="1214"/>
          </a:xfrm>
        </p:grpSpPr>
        <p:sp>
          <p:nvSpPr>
            <p:cNvPr id="6" name="文本框 5"/>
            <p:cNvSpPr txBox="1"/>
            <p:nvPr/>
          </p:nvSpPr>
          <p:spPr>
            <a:xfrm>
              <a:off x="9256" y="2392"/>
              <a:ext cx="38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altLang="zh-C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717" y="3026"/>
              <a:ext cx="38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altLang="zh-C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 bldLvl="0" animBg="1"/>
      <p:bldP spid="11" grpId="0" bldLvl="0" animBg="1"/>
      <p:bldP spid="20" grpId="0" bldLvl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823720" y="1203325"/>
            <a:ext cx="6539230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基本知识：</a:t>
            </a:r>
            <a:endParaRPr lang="en-US" altLang="zh-CN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匹配的相关概念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完备匹配的判定定理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能力培养：</a:t>
            </a:r>
            <a:endParaRPr lang="en-US" altLang="zh-CN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使用二部图及匹配相关知识解决实际问题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6" name="TextBox 16"/>
          <p:cNvSpPr txBox="1"/>
          <p:nvPr/>
        </p:nvSpPr>
        <p:spPr>
          <a:xfrm>
            <a:off x="2338968" y="195202"/>
            <a:ext cx="3960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本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课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小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结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443124" y="771307"/>
            <a:ext cx="82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IMING" val="|6.071|13.313|2.761|2.225|3.163|2.472|10.311|13.222"/>
</p:tagLst>
</file>

<file path=ppt/tags/tag10.xml><?xml version="1.0" encoding="utf-8"?>
<p:tagLst xmlns:p="http://schemas.openxmlformats.org/presentationml/2006/main">
  <p:tag name="TIMING" val="|4.539|10.212|21.076|4.217|1.397|1.81|1.132|10.379|5.973|7.902|67.432|55.014"/>
</p:tagLst>
</file>

<file path=ppt/tags/tag11.xml><?xml version="1.0" encoding="utf-8"?>
<p:tagLst xmlns:p="http://schemas.openxmlformats.org/presentationml/2006/main">
  <p:tag name="COMMONDATA" val="eyJoZGlkIjoiYWJmNTAxYTA0NTllZTU0OWY5NWY0MWNlMzBjNGU2OTYifQ=="/>
  <p:tag name="KSO_WPP_MARK_KEY" val="3f99c966-4d1e-4b77-9a06-c7700009b4af"/>
</p:tagLst>
</file>

<file path=ppt/tags/tag2.xml><?xml version="1.0" encoding="utf-8"?>
<p:tagLst xmlns:p="http://schemas.openxmlformats.org/presentationml/2006/main">
  <p:tag name="KSO_WM_UNIT_TABLE_BEAUTIFY" val="smartTable{b198558c-ee4b-46ba-9610-0037e2eb62f4}"/>
</p:tagLst>
</file>

<file path=ppt/tags/tag3.xml><?xml version="1.0" encoding="utf-8"?>
<p:tagLst xmlns:p="http://schemas.openxmlformats.org/presentationml/2006/main">
  <p:tag name="TIMING" val="|6.071|13.313|2.761|2.225|3.163|2.472|10.311|13.222"/>
</p:tagLst>
</file>

<file path=ppt/tags/tag4.xml><?xml version="1.0" encoding="utf-8"?>
<p:tagLst xmlns:p="http://schemas.openxmlformats.org/presentationml/2006/main">
  <p:tag name="KSO_WM_UNIT_PLACING_PICTURE_USER_VIEWPORT" val="{&quot;height&quot;:957,&quot;width&quot;:1742}"/>
</p:tagLst>
</file>

<file path=ppt/tags/tag5.xml><?xml version="1.0" encoding="utf-8"?>
<p:tagLst xmlns:p="http://schemas.openxmlformats.org/presentationml/2006/main">
  <p:tag name="TIMING" val="|20.173|21.834|33.798|5.961|29.034|3.088|2.582|42.755|59.59|23.316|34.284|27.057|27.44"/>
</p:tagLst>
</file>

<file path=ppt/tags/tag6.xml><?xml version="1.0" encoding="utf-8"?>
<p:tagLst xmlns:p="http://schemas.openxmlformats.org/presentationml/2006/main">
  <p:tag name="TIMING" val="|1.254|2.925|24.426|2.57|4.465|14.124|29.448|26.384|20.52"/>
</p:tagLst>
</file>

<file path=ppt/tags/tag7.xml><?xml version="1.0" encoding="utf-8"?>
<p:tagLst xmlns:p="http://schemas.openxmlformats.org/presentationml/2006/main">
  <p:tag name="TIMING" val="|33.237|19.669|17.115|2.782|2.429|3.186|3.868|7.93|10.362|9.695|83.744|55.208"/>
</p:tagLst>
</file>

<file path=ppt/tags/tag8.xml><?xml version="1.0" encoding="utf-8"?>
<p:tagLst xmlns:p="http://schemas.openxmlformats.org/presentationml/2006/main">
  <p:tag name="KSO_WM_UNIT_TABLE_BEAUTIFY" val="smartTable{b198558c-ee4b-46ba-9610-0037e2eb62f4}"/>
</p:tagLst>
</file>

<file path=ppt/tags/tag9.xml><?xml version="1.0" encoding="utf-8"?>
<p:tagLst xmlns:p="http://schemas.openxmlformats.org/presentationml/2006/main">
  <p:tag name="TIMING" val="|1.721|11.307|28.288|18.721|9.336|0.9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1462</Words>
  <Application>WPS 演示</Application>
  <PresentationFormat>全屏显示(16:9)</PresentationFormat>
  <Paragraphs>224</Paragraphs>
  <Slides>12</Slides>
  <Notes>0</Notes>
  <HiddenSlides>0</HiddenSlides>
  <MMClips>1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7</vt:i4>
      </vt:variant>
      <vt:variant>
        <vt:lpstr>幻灯片标题</vt:lpstr>
      </vt:variant>
      <vt:variant>
        <vt:i4>12</vt:i4>
      </vt:variant>
    </vt:vector>
  </HeadingPairs>
  <TitlesOfParts>
    <vt:vector size="36" baseType="lpstr">
      <vt:lpstr>Arial</vt:lpstr>
      <vt:lpstr>宋体</vt:lpstr>
      <vt:lpstr>Wingdings</vt:lpstr>
      <vt:lpstr>楷体</vt:lpstr>
      <vt:lpstr>Times New Roman</vt:lpstr>
      <vt:lpstr>Times New Roman</vt:lpstr>
      <vt:lpstr>Arial</vt:lpstr>
      <vt:lpstr>微软雅黑</vt:lpstr>
      <vt:lpstr>Symbol</vt:lpstr>
      <vt:lpstr>Calibri</vt:lpstr>
      <vt:lpstr>等线</vt:lpstr>
      <vt:lpstr>Watford DB</vt:lpstr>
      <vt:lpstr>造字工房劲黑（非商用）常规体</vt:lpstr>
      <vt:lpstr>方正大黑简体</vt:lpstr>
      <vt:lpstr>黑体</vt:lpstr>
      <vt:lpstr>Arial Unicode MS</vt:lpstr>
      <vt:lpstr>Office 主题</vt:lpstr>
      <vt:lpstr>Visio.Drawing.11</vt:lpstr>
      <vt:lpstr>Visio.Drawing.11</vt:lpstr>
      <vt:lpstr>Visio.Drawing.11</vt:lpstr>
      <vt:lpstr>Visio.Drawing.11</vt:lpstr>
      <vt:lpstr>Visio.Drawing.11</vt:lpstr>
      <vt:lpstr>Visio.Drawing.11</vt:lpstr>
      <vt:lpstr>Visio.Drawing.11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杜丽美</cp:lastModifiedBy>
  <cp:revision>86</cp:revision>
  <dcterms:created xsi:type="dcterms:W3CDTF">2022-07-01T01:51:00Z</dcterms:created>
  <dcterms:modified xsi:type="dcterms:W3CDTF">2025-01-16T02:30:26Z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EB957405D0ED4DEF83830B93C36E3D93</vt:lpwstr>
  </property>
  <property fmtid="{D5CDD505-2E9C-101B-9397-08002B2CF9AE}" pid="3" name="KSOProductBuildVer">
    <vt:lpwstr>2052-12.1.0.17857</vt:lpwstr>
  </property>
</Properties>
</file>