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36" r:id="rId3"/>
    <p:sldId id="295" r:id="rId4"/>
    <p:sldId id="296" r:id="rId5"/>
    <p:sldId id="262" r:id="rId6"/>
    <p:sldId id="308" r:id="rId7"/>
    <p:sldId id="326" r:id="rId8"/>
    <p:sldId id="307" r:id="rId9"/>
    <p:sldId id="311" r:id="rId10"/>
    <p:sldId id="297" r:id="rId11"/>
    <p:sldId id="327" r:id="rId12"/>
    <p:sldId id="265" r:id="rId13"/>
    <p:sldId id="266" r:id="rId14"/>
    <p:sldId id="267" r:id="rId15"/>
    <p:sldId id="268" r:id="rId16"/>
  </p:sldIdLst>
  <p:sldSz cx="9144000" cy="5143500" type="screen16x9"/>
  <p:notesSz cx="9144000" cy="6858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4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06E2"/>
    <a:srgbClr val="FEFEC9"/>
    <a:srgbClr val="FF0000"/>
    <a:srgbClr val="630808"/>
    <a:srgbClr val="800000"/>
    <a:srgbClr val="6699FF"/>
    <a:srgbClr val="E70000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252"/>
      </p:cViewPr>
      <p:guideLst>
        <p:guide orient="horz" pos="1740"/>
        <p:guide pos="28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9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884F-D72D-4AEF-89EE-892256D7F0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1D4DE-BD8D-4B55-BFC8-378B43FD0BE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1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3365" cy="514286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3365" cy="5142865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hyperlink" Target="http://blog.sina.com.cn/s/blog_15b3c77460102x4nm.html" TargetMode="External"/><Relationship Id="rId2" Type="http://schemas.openxmlformats.org/officeDocument/2006/relationships/hyperlink" Target="https://www.bilibili.com/video/av64718469" TargetMode="External"/><Relationship Id="rId1" Type="http://schemas.openxmlformats.org/officeDocument/2006/relationships/hyperlink" Target="http://blog.sina.com.cn/s/blog_54933d4501000aho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1" name="组合 20"/>
          <p:cNvGrpSpPr/>
          <p:nvPr/>
        </p:nvGrpSpPr>
        <p:grpSpPr>
          <a:xfrm>
            <a:off x="0" y="1246505"/>
            <a:ext cx="9142730" cy="2588260"/>
            <a:chOff x="0" y="1963"/>
            <a:chExt cx="14398" cy="4076"/>
          </a:xfrm>
        </p:grpSpPr>
        <p:sp>
          <p:nvSpPr>
            <p:cNvPr id="7" name="矩形 6"/>
            <p:cNvSpPr/>
            <p:nvPr/>
          </p:nvSpPr>
          <p:spPr>
            <a:xfrm>
              <a:off x="0" y="1963"/>
              <a:ext cx="14398" cy="4076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164" y="3279"/>
              <a:ext cx="10315" cy="1210"/>
            </a:xfrm>
            <a:prstGeom prst="rect">
              <a:avLst/>
            </a:prstGeom>
            <a:noFill/>
          </p:spPr>
          <p:txBody>
            <a:bodyPr>
              <a:spAutoFit/>
            </a:bodyPr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sz="440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命题逻辑的推理方法</a:t>
              </a:r>
              <a:endParaRPr kumimoji="0" lang="zh-CN" sz="4400" kern="1200" cap="none" spc="0" normalizeH="0" baseline="0" noProof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2459" y="4722"/>
              <a:ext cx="9844" cy="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2441" y="2749"/>
              <a:ext cx="0" cy="19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V="1">
              <a:off x="12314" y="2750"/>
              <a:ext cx="0" cy="19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2437" y="2757"/>
              <a:ext cx="2835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9475" y="2763"/>
              <a:ext cx="2835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21"/>
          <p:cNvSpPr txBox="1"/>
          <p:nvPr/>
        </p:nvSpPr>
        <p:spPr>
          <a:xfrm>
            <a:off x="3707765" y="1565910"/>
            <a:ext cx="1826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离散结构</a:t>
            </a:r>
            <a:endParaRPr lang="zh-CN" altLang="en-US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128520" y="1528445"/>
            <a:ext cx="399923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证明：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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r        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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r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→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s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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s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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假言推理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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→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s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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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拒取式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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∨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q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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q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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析取三段论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819015" y="2633980"/>
            <a:ext cx="11588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None/>
            </a:pP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sz="1600" i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∨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sz="1600" i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s</a:t>
            </a:r>
            <a:endParaRPr lang="en-US" altLang="zh-CN" sz="1600" b="1" i="1" dirty="0">
              <a:solidFill>
                <a:srgbClr val="C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369820" y="2420620"/>
            <a:ext cx="292735" cy="254635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2411095" y="2687955"/>
            <a:ext cx="829310" cy="300355"/>
          </a:xfrm>
          <a:prstGeom prst="ellipse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295015" y="2813685"/>
            <a:ext cx="1620000" cy="14288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6012815" y="2789555"/>
            <a:ext cx="2619375" cy="15684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1600" b="1" kern="1200" cap="none" spc="0" normalizeH="0" baseline="0" noProof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注意：</a:t>
            </a:r>
            <a:endParaRPr kumimoji="0" lang="en-US" altLang="zh-CN" sz="1600" b="1" kern="1200" cap="none" spc="0" normalizeH="0" baseline="0" noProof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indent="-342900" defTabSz="914400">
              <a:buClrTx/>
              <a:buSzTx/>
              <a:buFont typeface="+mj-ea"/>
              <a:buAutoNum type="circleNumDbPlain"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格式问题。</a:t>
            </a:r>
            <a:endParaRPr kumimoji="0" lang="en-US" altLang="zh-CN" sz="1600" kern="1200" cap="none" spc="0" normalizeH="0" baseline="0" noProof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indent="-342900" defTabSz="914400">
              <a:buClrTx/>
              <a:buSzTx/>
              <a:buFont typeface="+mj-ea"/>
              <a:buAutoNum type="circleNumDbPlain"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证明过程不唯一。</a:t>
            </a:r>
            <a:endParaRPr kumimoji="0" lang="en-US" altLang="zh-CN" sz="1600" kern="1200" cap="none" spc="0" normalizeH="0" baseline="0" noProof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indent="-342900" defTabSz="914400">
              <a:buClrTx/>
              <a:buSzTx/>
              <a:buFont typeface="+mj-ea"/>
              <a:buAutoNum type="circleNumDbPlain"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置换规则的使用。</a:t>
            </a:r>
            <a:endParaRPr kumimoji="0" lang="en-US" altLang="zh-CN" sz="1600" kern="1200" cap="none" spc="0" normalizeH="0" baseline="0" noProof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indent="-342900" defTabSz="914400">
              <a:buClrTx/>
              <a:buSzTx/>
              <a:buFont typeface="+mj-ea"/>
              <a:buAutoNum type="circleNumDbPlain"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体会证明过程的严谨性，</a:t>
            </a:r>
            <a:endParaRPr kumimoji="0" lang="zh-CN" altLang="en-US" sz="1600" kern="1200" cap="none" spc="0" normalizeH="0" baseline="0" noProof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R="0" indent="0" defTabSz="914400">
              <a:buClrTx/>
              <a:buSzTx/>
              <a:buFont typeface="+mj-ea"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因果联系，逻辑思维能力。</a:t>
            </a:r>
            <a:endParaRPr kumimoji="0" lang="zh-CN" altLang="en-US" sz="1600" kern="1200" cap="none" spc="0" normalizeH="0" baseline="0" noProof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31" name="TextBox 16"/>
          <p:cNvSpPr txBox="1"/>
          <p:nvPr/>
        </p:nvSpPr>
        <p:spPr>
          <a:xfrm>
            <a:off x="4365456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证明推理问题</a:t>
            </a:r>
            <a:endParaRPr lang="zh-CN" altLang="en-US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8175" y="1802765"/>
            <a:ext cx="30981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00000"/>
              </a:lnSpc>
            </a:pPr>
            <a:r>
              <a:rPr lang="zh-CN" altLang="en-US" sz="16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置换规则：</a:t>
            </a:r>
            <a:r>
              <a:rPr lang="zh-CN" altLang="en-US" sz="16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在证明的任何步骤上， </a:t>
            </a:r>
            <a:r>
              <a:rPr lang="zh-CN" altLang="en-US" sz="16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前提中的公式都可以用与之等值的公式置换</a:t>
            </a:r>
            <a:r>
              <a:rPr lang="zh-CN" altLang="en-US" sz="16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 sz="16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46300" y="970915"/>
            <a:ext cx="3860800" cy="398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p>
            <a:pPr marR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前提：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∨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b="1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→</a:t>
            </a:r>
            <a:r>
              <a:rPr lang="en-US" altLang="zh-CN" b="1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kumimoji="0" lang="en-US" altLang="zh-CN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en-US" altLang="zh-CN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﹁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→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</a:t>
            </a:r>
            <a:endParaRPr kumimoji="0" lang="en-US" altLang="zh-CN" b="1" i="1" kern="1200" cap="none" spc="0" normalizeH="0" baseline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658870" y="958215"/>
            <a:ext cx="447675" cy="460375"/>
          </a:xfrm>
          <a:prstGeom prst="ellipse">
            <a:avLst/>
          </a:prstGeom>
          <a:noFill/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162550" y="956945"/>
            <a:ext cx="762000" cy="461963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169410" y="959485"/>
            <a:ext cx="833755" cy="462280"/>
          </a:xfrm>
          <a:prstGeom prst="ellipse">
            <a:avLst/>
          </a:prstGeom>
          <a:noFill/>
          <a:ln w="19050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867025" y="950278"/>
            <a:ext cx="762000" cy="461963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等腰三角形 14"/>
          <p:cNvSpPr/>
          <p:nvPr/>
        </p:nvSpPr>
        <p:spPr>
          <a:xfrm rot="16200000" flipV="1">
            <a:off x="183959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7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03340" y="1010285"/>
            <a:ext cx="16967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C00000"/>
                </a:solidFill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</a:rPr>
              <a:t>直接证明法</a:t>
            </a:r>
            <a:endParaRPr lang="zh-CN" altLang="en-US" sz="2000" b="1">
              <a:solidFill>
                <a:srgbClr val="C00000"/>
              </a:solidFill>
              <a:highlight>
                <a:srgbClr val="FFFF00"/>
              </a:highligh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494280" y="1483360"/>
            <a:ext cx="5322570" cy="12915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思考：</a:t>
            </a:r>
            <a:endParaRPr lang="zh-CN" altLang="en-US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16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0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767330" y="1856105"/>
            <a:ext cx="4572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1.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其他推理方法：</a:t>
            </a:r>
            <a:r>
              <a:rPr lang="zh-CN" altLang="en-US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附加前提证明法、归谬法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2.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如何使用</a:t>
            </a:r>
            <a:r>
              <a:rPr lang="en-US" altLang="zh-CN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Prolog</a:t>
            </a:r>
            <a:r>
              <a:rPr lang="zh-CN" altLang="en-US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语言解决推理问题？</a:t>
            </a:r>
            <a:endParaRPr lang="zh-CN" altLang="en-US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23808" y="4064000"/>
            <a:ext cx="2624137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结论：李四盗窃了珠宝</a:t>
            </a:r>
            <a:endParaRPr lang="zh-CN" altLang="en-US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2375535" y="3475355"/>
            <a:ext cx="419735" cy="34544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20" grpId="1" bldLvl="0" animBg="1"/>
      <p:bldP spid="23" grpId="0" bldLvl="0" animBg="1"/>
      <p:bldP spid="21" grpId="0"/>
      <p:bldP spid="32" grpId="0" bldLvl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本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小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结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71015" y="1059815"/>
            <a:ext cx="669607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基本知识：</a:t>
            </a:r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推理定律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推理规则</a:t>
            </a:r>
            <a:endParaRPr lang="zh-CN" altLang="zh-CN" sz="2000" dirty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推理规则演绎法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能力培养：</a:t>
            </a:r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能够灵活使用本节课的内容解决一些推理问题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5120" y="986790"/>
            <a:ext cx="85134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一、</a:t>
            </a:r>
            <a:r>
              <a:rPr lang="zh-CN" altLang="en-US" sz="2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证明如下推理是否正确，</a:t>
            </a:r>
            <a:r>
              <a:rPr lang="zh-CN" sz="2000" b="1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将结果发送至超星学习通平台的作业区</a:t>
            </a:r>
            <a:r>
              <a:rPr lang="zh-CN" altLang="en-US" sz="2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282700" y="1422400"/>
            <a:ext cx="7193280" cy="3412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zh-CN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如果他是计算机系本科生或者是计算机系研究生，那么他一定学过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语言而且学过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JAVA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语言。只要他学过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语言或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JAVA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语言，那么他就会编程序。因此如果他是计算机系本科生，那么他就会编程序。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zh-CN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为庆祝九七香港回归祖国，四支足球队进行比赛，已知情况如下，问结论是否成立？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前提：（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）若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队获冠军，则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队或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队获亚军；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）若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队获亚军，则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队不能获冠军；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）若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队获亚军，则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队不能获亚军；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队获冠军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结论：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队不是亚军。</a:t>
            </a:r>
            <a:endParaRPr lang="zh-CN" altLang="en-US"/>
          </a:p>
        </p:txBody>
      </p:sp>
      <p:sp>
        <p:nvSpPr>
          <p:cNvPr id="10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作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业</a:t>
            </a:r>
            <a:endParaRPr kumimoji="0" lang="zh-CN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411" name="文本框 4"/>
          <p:cNvSpPr txBox="1"/>
          <p:nvPr/>
        </p:nvSpPr>
        <p:spPr>
          <a:xfrm>
            <a:off x="1475105" y="1921510"/>
            <a:ext cx="752602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网络作家痞子蔡的错误逻辑：</a:t>
            </a:r>
            <a:endParaRPr lang="en-US" altLang="zh-CN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痞子蔡的逻辑错误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_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一森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_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新浪博客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hlinkClick r:id="rId1"/>
              </a:rPr>
              <a:t>(sina.com.cn)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  <a:hlinkClick r:id="rId1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清水断油钱案：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经典老梗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【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清水断油钱案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】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狄仁杰、包拯、宋慈三版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_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2"/>
              </a:rPr>
              <a:t>哔哩哔哩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林则徐不为子孙留钱财的故事：</a:t>
            </a:r>
            <a:endParaRPr lang="en-US" altLang="zh-CN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林则徐不为子孙留财的故事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_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施洗若翰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_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新浪博客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  <a:hlinkClick r:id="rId3"/>
              </a:rPr>
              <a:t>(sina.com.cn)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Box 16"/>
          <p:cNvSpPr txBox="1"/>
          <p:nvPr/>
        </p:nvSpPr>
        <p:spPr>
          <a:xfrm>
            <a:off x="2338968" y="195202"/>
            <a:ext cx="3960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课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延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r>
              <a:rPr kumimoji="0" 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伸</a:t>
            </a:r>
            <a:endParaRPr kumimoji="0" lang="zh-CN" sz="3600" b="1" i="0" u="none" strike="noStrike" kern="1200" cap="none" spc="0" normalizeH="0" baseline="0" noProof="0" dirty="0">
              <a:ln>
                <a:noFill/>
              </a:ln>
              <a:solidFill>
                <a:srgbClr val="9E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43124" y="771307"/>
            <a:ext cx="82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2" name="TextBox 15"/>
          <p:cNvSpPr txBox="1"/>
          <p:nvPr/>
        </p:nvSpPr>
        <p:spPr>
          <a:xfrm>
            <a:off x="972185" y="983615"/>
            <a:ext cx="7269480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00000"/>
              </a:lnSpc>
              <a:spcAft>
                <a:spcPts val="120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阅读以下参考文献，并试着分析其中蕴含的推理内容，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just" fontAlgn="auto">
              <a:lnSpc>
                <a:spcPct val="100000"/>
              </a:lnSpc>
              <a:spcAft>
                <a:spcPts val="0"/>
              </a:spcAft>
            </a:pPr>
            <a:r>
              <a:rPr lang="zh-CN" altLang="en-US" sz="2000" b="1" dirty="0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将思考结果发送至超星学习通平台的讨论区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just">
              <a:spcAft>
                <a:spcPts val="0"/>
              </a:spcAft>
            </a:pP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362200" y="1445419"/>
            <a:ext cx="4495800" cy="1865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b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+mn-ea"/>
              <a:ea typeface="+mn-ea"/>
              <a:cs typeface="+mn-ea"/>
            </a:endParaRPr>
          </a:p>
        </p:txBody>
      </p:sp>
      <p:grpSp>
        <p:nvGrpSpPr>
          <p:cNvPr id="3" name="组合 2"/>
          <p:cNvGrpSpPr/>
          <p:nvPr/>
        </p:nvGrpSpPr>
        <p:grpSpPr bwMode="auto">
          <a:xfrm>
            <a:off x="2636838" y="267494"/>
            <a:ext cx="4221162" cy="4221163"/>
            <a:chOff x="1008115" y="2542722"/>
            <a:chExt cx="1360493" cy="1360493"/>
          </a:xfrm>
        </p:grpSpPr>
        <p:grpSp>
          <p:nvGrpSpPr>
            <p:cNvPr id="4" name="组合 3"/>
            <p:cNvGrpSpPr/>
            <p:nvPr/>
          </p:nvGrpSpPr>
          <p:grpSpPr>
            <a:xfrm>
              <a:off x="1008115" y="2542722"/>
              <a:ext cx="1360493" cy="136049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" name="同心圆 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" name="TextBox 5"/>
            <p:cNvSpPr txBox="1">
              <a:spLocks noChangeArrowheads="1"/>
            </p:cNvSpPr>
            <p:nvPr/>
          </p:nvSpPr>
          <p:spPr bwMode="auto">
            <a:xfrm>
              <a:off x="1357180" y="2796039"/>
              <a:ext cx="59540" cy="267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endParaRPr lang="zh-CN" altLang="en-US" sz="4800">
                <a:latin typeface="Watford DB"/>
                <a:ea typeface="造字工房劲黑（非商用）常规体"/>
                <a:cs typeface="造字工房劲黑（非商用）常规体"/>
              </a:endParaRPr>
            </a:p>
          </p:txBody>
        </p:sp>
      </p:grp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886075" y="1942307"/>
            <a:ext cx="3800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r>
              <a:rPr lang="en-US" altLang="zh-CN" sz="4800" dirty="0">
                <a:solidFill>
                  <a:srgbClr val="C00000"/>
                </a:solidFill>
                <a:latin typeface="Times New Roman" panose="02020603050405020304" pitchFamily="18" charset="0"/>
                <a:ea typeface="方正大黑简体" charset="-122"/>
                <a:cs typeface="Times New Roman" panose="02020603050405020304" pitchFamily="18" charset="0"/>
              </a:rPr>
              <a:t>THANK YOU</a:t>
            </a:r>
            <a:endParaRPr lang="zh-CN" altLang="en-US" sz="4800" dirty="0">
              <a:solidFill>
                <a:srgbClr val="C00000"/>
              </a:solidFill>
              <a:latin typeface="Times New Roman" panose="02020603050405020304" pitchFamily="18" charset="0"/>
              <a:ea typeface="方正大黑简体" charset="-122"/>
              <a:cs typeface="Times New Roman" panose="02020603050405020304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22825" y="3656807"/>
            <a:ext cx="500063" cy="50165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964238" y="3880644"/>
            <a:ext cx="276225" cy="2762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800350" y="388223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2503488" y="3999707"/>
            <a:ext cx="138112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423025" y="3886994"/>
            <a:ext cx="274638" cy="27463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309938" y="3879057"/>
            <a:ext cx="138112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800850" y="4010819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097338" y="3913982"/>
            <a:ext cx="250825" cy="2492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973888" y="3880644"/>
            <a:ext cx="276225" cy="27463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398963" y="3888582"/>
            <a:ext cx="274637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7607300" y="3937794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48388" y="3698082"/>
            <a:ext cx="274637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2317750" y="4010819"/>
            <a:ext cx="138113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754563" y="3733007"/>
            <a:ext cx="136525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3454400" y="3825082"/>
            <a:ext cx="320675" cy="3222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5322888" y="3877469"/>
            <a:ext cx="276225" cy="2762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454150" y="388223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1169988" y="4012407"/>
            <a:ext cx="136525" cy="13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3019425" y="3698082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1938338" y="3934619"/>
            <a:ext cx="138112" cy="138113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440488" y="3740944"/>
            <a:ext cx="138112" cy="136525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7978775" y="3872707"/>
            <a:ext cx="274638" cy="274637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83568" y="195485"/>
            <a:ext cx="7704856" cy="4771977"/>
            <a:chOff x="1264428" y="1152525"/>
            <a:chExt cx="6847285" cy="2795588"/>
          </a:xfrm>
        </p:grpSpPr>
        <p:sp>
          <p:nvSpPr>
            <p:cNvPr id="3" name="圆角矩形 2"/>
            <p:cNvSpPr/>
            <p:nvPr/>
          </p:nvSpPr>
          <p:spPr bwMode="auto">
            <a:xfrm>
              <a:off x="1264428" y="1152525"/>
              <a:ext cx="6847285" cy="2795588"/>
            </a:xfrm>
            <a:prstGeom prst="roundRect">
              <a:avLst>
                <a:gd name="adj" fmla="val 996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圆角矩形 3"/>
            <p:cNvSpPr/>
            <p:nvPr/>
          </p:nvSpPr>
          <p:spPr bwMode="auto">
            <a:xfrm>
              <a:off x="1473978" y="1362076"/>
              <a:ext cx="6428185" cy="2306241"/>
            </a:xfrm>
            <a:prstGeom prst="roundRect">
              <a:avLst>
                <a:gd name="adj" fmla="val 11474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7" name="标题 1"/>
          <p:cNvSpPr txBox="1"/>
          <p:nvPr/>
        </p:nvSpPr>
        <p:spPr>
          <a:xfrm>
            <a:off x="3636010" y="673735"/>
            <a:ext cx="2463165" cy="64008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  <a:sym typeface="+mn-ea"/>
              </a:rPr>
              <a:t>包公断案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0340" y="1215390"/>
            <a:ext cx="6305550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    </a:t>
            </a: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公安人员审查了一起重大盗窃珠宝案，已获得以下正确的线索：</a:t>
            </a:r>
            <a:endParaRPr kumimoji="0" lang="zh-CN" altLang="en-US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Calibri" panose="020F0502020204030204" pitchFamily="34" charset="0"/>
            </a:endParaRPr>
          </a:p>
          <a:p>
            <a:pPr marL="0" marR="0" lvl="0" indent="0" algn="l" defTabSz="914400" rtl="0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（</a:t>
            </a:r>
            <a:r>
              <a:rPr lang="en-US" altLang="zh-CN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1</a:t>
            </a: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）张三或者李四盗窃了珠宝；</a:t>
            </a:r>
            <a:endParaRPr kumimoji="0" lang="zh-CN" altLang="en-US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Calibri" panose="020F0502020204030204" pitchFamily="34" charset="0"/>
            </a:endParaRPr>
          </a:p>
          <a:p>
            <a:pPr marL="0" marR="0" lvl="0" indent="0" algn="l" defTabSz="914400" rtl="0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（</a:t>
            </a:r>
            <a:r>
              <a:rPr lang="en-US" altLang="zh-CN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2</a:t>
            </a: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）李四的证词不正确；</a:t>
            </a:r>
            <a:endParaRPr kumimoji="0" lang="zh-CN" altLang="en-US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Calibri" panose="020F0502020204030204" pitchFamily="34" charset="0"/>
            </a:endParaRPr>
          </a:p>
          <a:p>
            <a:pPr marL="0" marR="0" lvl="0" indent="0" algn="l" defTabSz="914400" rtl="0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（</a:t>
            </a:r>
            <a:r>
              <a:rPr lang="en-US" altLang="zh-CN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3</a:t>
            </a: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）若张三盗窃了珠宝，则作案时间不可能发生在午夜前；</a:t>
            </a:r>
            <a:endParaRPr kumimoji="0" lang="zh-CN" altLang="en-US" b="1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Calibri" panose="020F0502020204030204" pitchFamily="34" charset="0"/>
            </a:endParaRPr>
          </a:p>
          <a:p>
            <a:pPr marL="0" marR="0" lvl="0" indent="0" algn="l" defTabSz="914400" rtl="0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（</a:t>
            </a:r>
            <a:r>
              <a:rPr lang="en-US" altLang="zh-CN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4</a:t>
            </a:r>
            <a:r>
              <a:rPr lang="zh-CN" altLang="en-US" b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Calibri" panose="020F0502020204030204" pitchFamily="34" charset="0"/>
              </a:rPr>
              <a:t>）若李四的证词不正确，则作案时间发生在午夜前；</a:t>
            </a:r>
            <a:endParaRPr lang="zh-CN" altLang="en-US" b="1">
              <a:solidFill>
                <a:srgbClr val="C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5124" name="矩形 6"/>
          <p:cNvSpPr/>
          <p:nvPr/>
        </p:nvSpPr>
        <p:spPr>
          <a:xfrm>
            <a:off x="1986915" y="3780790"/>
            <a:ext cx="41897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400" rt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思考：谁该受到法律的制裁？</a:t>
            </a:r>
            <a:endParaRPr kumimoji="0" lang="zh-CN" altLang="en-US" sz="20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pic>
        <p:nvPicPr>
          <p:cNvPr id="6" name="Picture 6">
            <a:hlinkClick r:id="rId1" action="ppaction://hlinksldjump"/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7190" y="3750945"/>
            <a:ext cx="398145" cy="5549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38810" y="1658620"/>
            <a:ext cx="2059940" cy="1776730"/>
            <a:chOff x="1006" y="2047"/>
            <a:chExt cx="3244" cy="2798"/>
          </a:xfrm>
        </p:grpSpPr>
        <p:grpSp>
          <p:nvGrpSpPr>
            <p:cNvPr id="58" name="组合 57"/>
            <p:cNvGrpSpPr/>
            <p:nvPr/>
          </p:nvGrpSpPr>
          <p:grpSpPr>
            <a:xfrm>
              <a:off x="1006" y="2047"/>
              <a:ext cx="3245" cy="2798"/>
              <a:chOff x="1729502" y="1220490"/>
              <a:chExt cx="1224296" cy="1055428"/>
            </a:xfrm>
          </p:grpSpPr>
          <p:sp>
            <p:nvSpPr>
              <p:cNvPr id="59" name="六边形 58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0" name="六边形 59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61" name="TextBox 1"/>
            <p:cNvSpPr txBox="1"/>
            <p:nvPr/>
          </p:nvSpPr>
          <p:spPr>
            <a:xfrm>
              <a:off x="1829" y="2689"/>
              <a:ext cx="1629" cy="15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000" b="1" i="0" u="none" strike="noStrike" kern="1200" cap="none" spc="30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rPr>
                <a:t>本节</a:t>
              </a:r>
              <a:endParaRPr kumimoji="0" lang="en-US" altLang="zh-CN" sz="3000" b="1" i="0" u="none" strike="noStrike" kern="1200" cap="none" spc="30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000" b="1" i="0" u="none" strike="noStrike" kern="1200" cap="none" spc="30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rPr>
                <a:t>内容</a:t>
              </a:r>
              <a:endParaRPr kumimoji="0" lang="zh-CN" altLang="en-US" sz="3000" b="1" i="0" u="none" strike="noStrike" kern="1200" cap="none" spc="30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3300653" y="1057558"/>
            <a:ext cx="5310307" cy="543393"/>
            <a:chOff x="1670356" y="660939"/>
            <a:chExt cx="5946923" cy="662286"/>
          </a:xfrm>
        </p:grpSpPr>
        <p:grpSp>
          <p:nvGrpSpPr>
            <p:cNvPr id="63" name="组合 62"/>
            <p:cNvGrpSpPr/>
            <p:nvPr/>
          </p:nvGrpSpPr>
          <p:grpSpPr>
            <a:xfrm>
              <a:off x="2747818" y="660939"/>
              <a:ext cx="4869461" cy="662285"/>
              <a:chOff x="3152668" y="1220489"/>
              <a:chExt cx="4325789" cy="1055428"/>
            </a:xfrm>
          </p:grpSpPr>
          <p:sp>
            <p:nvSpPr>
              <p:cNvPr id="64" name="六边形 63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5" name="六边形 64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6" name="TextBox 88"/>
              <p:cNvSpPr txBox="1"/>
              <p:nvPr/>
            </p:nvSpPr>
            <p:spPr>
              <a:xfrm>
                <a:off x="4423423" y="1352400"/>
                <a:ext cx="2220749" cy="8362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推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理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定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律</a:t>
                </a:r>
                <a:endPara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67" name="组合 66"/>
            <p:cNvGrpSpPr/>
            <p:nvPr/>
          </p:nvGrpSpPr>
          <p:grpSpPr>
            <a:xfrm>
              <a:off x="1670356" y="660940"/>
              <a:ext cx="768251" cy="662285"/>
              <a:chOff x="1729502" y="1220490"/>
              <a:chExt cx="1224296" cy="1055428"/>
            </a:xfrm>
          </p:grpSpPr>
          <p:sp>
            <p:nvSpPr>
              <p:cNvPr id="68" name="六边形 67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9" name="六边形 68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0" name="TextBox 88"/>
              <p:cNvSpPr txBox="1"/>
              <p:nvPr/>
            </p:nvSpPr>
            <p:spPr>
              <a:xfrm>
                <a:off x="2015376" y="1481210"/>
                <a:ext cx="886379" cy="6575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 1</a:t>
                </a:r>
                <a:endParaRPr kumimoji="0" lang="en-US" altLang="zh-CN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3300653" y="2277226"/>
            <a:ext cx="5310310" cy="542925"/>
            <a:chOff x="1670356" y="660939"/>
            <a:chExt cx="5946926" cy="662286"/>
          </a:xfrm>
        </p:grpSpPr>
        <p:grpSp>
          <p:nvGrpSpPr>
            <p:cNvPr id="72" name="组合 71"/>
            <p:cNvGrpSpPr/>
            <p:nvPr/>
          </p:nvGrpSpPr>
          <p:grpSpPr>
            <a:xfrm>
              <a:off x="2747820" y="660939"/>
              <a:ext cx="4869462" cy="662285"/>
              <a:chOff x="3152668" y="1220489"/>
              <a:chExt cx="4325789" cy="1055428"/>
            </a:xfrm>
          </p:grpSpPr>
          <p:sp>
            <p:nvSpPr>
              <p:cNvPr id="73" name="六边形 72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4" name="六边形 73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5" name="TextBox 88"/>
              <p:cNvSpPr txBox="1"/>
              <p:nvPr/>
            </p:nvSpPr>
            <p:spPr>
              <a:xfrm>
                <a:off x="4454658" y="1342591"/>
                <a:ext cx="1961518" cy="8362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推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理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规</a:t>
                </a:r>
                <a:r>
                  <a:rPr kumimoji="0" lang="en-US" alt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 </a:t>
                </a:r>
                <a:r>
                  <a:rPr kumimoji="0" lang="zh-CN" alt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则</a:t>
                </a:r>
                <a:endPara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1670356" y="660940"/>
              <a:ext cx="768251" cy="662285"/>
              <a:chOff x="1729502" y="1220490"/>
              <a:chExt cx="1224296" cy="1055428"/>
            </a:xfrm>
          </p:grpSpPr>
          <p:sp>
            <p:nvSpPr>
              <p:cNvPr id="77" name="六边形 76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8" name="六边形 77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2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9" name="TextBox 88"/>
              <p:cNvSpPr txBox="1"/>
              <p:nvPr/>
            </p:nvSpPr>
            <p:spPr>
              <a:xfrm>
                <a:off x="2015376" y="1481210"/>
                <a:ext cx="886379" cy="6575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 2</a:t>
                </a:r>
                <a:endParaRPr kumimoji="0" lang="en-US" altLang="zh-CN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3310255" y="3424671"/>
            <a:ext cx="5300980" cy="553720"/>
            <a:chOff x="5213" y="5280"/>
            <a:chExt cx="8348" cy="872"/>
          </a:xfrm>
        </p:grpSpPr>
        <p:grpSp>
          <p:nvGrpSpPr>
            <p:cNvPr id="80" name="组合 79"/>
            <p:cNvGrpSpPr/>
            <p:nvPr/>
          </p:nvGrpSpPr>
          <p:grpSpPr>
            <a:xfrm>
              <a:off x="6713" y="5280"/>
              <a:ext cx="6848" cy="873"/>
              <a:chOff x="3152668" y="1198830"/>
              <a:chExt cx="4325789" cy="1077087"/>
            </a:xfrm>
          </p:grpSpPr>
          <p:sp>
            <p:nvSpPr>
              <p:cNvPr id="81" name="六边形 80"/>
              <p:cNvSpPr/>
              <p:nvPr/>
            </p:nvSpPr>
            <p:spPr>
              <a:xfrm>
                <a:off x="3152668" y="1220489"/>
                <a:ext cx="4325789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82" name="六边形 81"/>
              <p:cNvSpPr/>
              <p:nvPr/>
            </p:nvSpPr>
            <p:spPr>
              <a:xfrm>
                <a:off x="3152668" y="1198830"/>
                <a:ext cx="4325789" cy="1055428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83" name="TextBox 88"/>
              <p:cNvSpPr txBox="1"/>
              <p:nvPr/>
            </p:nvSpPr>
            <p:spPr>
              <a:xfrm>
                <a:off x="3585625" y="1310913"/>
                <a:ext cx="3710145" cy="8365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楷体" panose="02010609060101010101" pitchFamily="49" charset="-122"/>
                    <a:ea typeface="楷体" panose="02010609060101010101" pitchFamily="49" charset="-122"/>
                  </a:rPr>
                  <a:t>推理规则演绎法</a:t>
                </a:r>
                <a:endParaRPr kumimoji="0" lang="zh-CN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5213" y="5280"/>
              <a:ext cx="1106" cy="856"/>
              <a:chOff x="1699731" y="1220490"/>
              <a:chExt cx="1254067" cy="1055754"/>
            </a:xfrm>
          </p:grpSpPr>
          <p:sp>
            <p:nvSpPr>
              <p:cNvPr id="85" name="六边形 84"/>
              <p:cNvSpPr/>
              <p:nvPr/>
            </p:nvSpPr>
            <p:spPr>
              <a:xfrm>
                <a:off x="1729502" y="1220490"/>
                <a:ext cx="1224296" cy="1055428"/>
              </a:xfrm>
              <a:prstGeom prst="hexagon">
                <a:avLst/>
              </a:prstGeom>
              <a:gradFill flip="none" rotWithShape="1">
                <a:gsLst>
                  <a:gs pos="61000">
                    <a:srgbClr val="F6F6F6"/>
                  </a:gs>
                  <a:gs pos="30000">
                    <a:srgbClr val="E0E0E0"/>
                  </a:gs>
                  <a:gs pos="1000">
                    <a:srgbClr val="DEDEDE"/>
                  </a:gs>
                  <a:gs pos="100000">
                    <a:sysClr val="window" lastClr="FFFFFF"/>
                  </a:gs>
                </a:gsLst>
                <a:lin ang="13500000" scaled="1"/>
                <a:tileRect/>
              </a:gradFill>
              <a:ln w="19050" cap="flat" cmpd="sng" algn="ctr">
                <a:noFill/>
                <a:prstDash val="solid"/>
                <a:miter lim="800000"/>
              </a:ln>
              <a:effectLst>
                <a:outerShdw blurRad="622300" dist="317500" dir="2400000" algn="tl" rotWithShape="0">
                  <a:srgbClr val="696969">
                    <a:alpha val="40000"/>
                  </a:srgbClr>
                </a:outerShdw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86" name="六边形 85"/>
              <p:cNvSpPr/>
              <p:nvPr/>
            </p:nvSpPr>
            <p:spPr>
              <a:xfrm>
                <a:off x="1699731" y="1220490"/>
                <a:ext cx="1223920" cy="1055754"/>
              </a:xfrm>
              <a:prstGeom prst="hexagon">
                <a:avLst/>
              </a:prstGeom>
              <a:gradFill>
                <a:gsLst>
                  <a:gs pos="64000">
                    <a:srgbClr val="F3F3F3"/>
                  </a:gs>
                  <a:gs pos="32000">
                    <a:srgbClr val="DEDEDE"/>
                  </a:gs>
                  <a:gs pos="0">
                    <a:srgbClr val="CBCBCB"/>
                  </a:gs>
                  <a:gs pos="100000">
                    <a:srgbClr val="F9F9F9"/>
                  </a:gs>
                </a:gsLst>
                <a:lin ang="2700000" scaled="1"/>
              </a:gradFill>
              <a:ln w="1905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lIns="68580" tIns="34290" rIns="68580" bIns="34290"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rPr>
                  <a:t>3</a:t>
                </a:r>
                <a:endParaRPr kumimoji="0" lang="en-US" altLang="zh-CN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4" name="TextBox 16"/>
          <p:cNvSpPr txBox="1"/>
          <p:nvPr/>
        </p:nvSpPr>
        <p:spPr>
          <a:xfrm>
            <a:off x="4293701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定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律</a:t>
            </a:r>
            <a:endParaRPr lang="zh-CN" altLang="en-US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8" name="等腰三角形 57"/>
          <p:cNvSpPr/>
          <p:nvPr/>
        </p:nvSpPr>
        <p:spPr>
          <a:xfrm rot="16200000" flipV="1">
            <a:off x="1839595" y="153670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1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69000">
                <a:srgbClr val="F2F2F2">
                  <a:alpha val="100000"/>
                </a:srgbClr>
              </a:gs>
              <a:gs pos="81000">
                <a:srgbClr val="F2F2F2">
                  <a:alpha val="100000"/>
                </a:srgb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96465" y="915670"/>
            <a:ext cx="4889500" cy="308038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342900" marR="0" indent="-342900" algn="just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）假言推理       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∧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endParaRPr kumimoji="0" lang="zh-CN" altLang="en-US" b="1" kern="0" cap="none" spc="0" normalizeH="0" baseline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indent="-342900" algn="just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）拒取式           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∧﹁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﹁</a:t>
            </a:r>
            <a:r>
              <a:rPr lang="zh-CN" altLang="en-US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kumimoji="0" lang="zh-CN" altLang="en-US" b="1" kern="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indent="-342900" algn="just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）析取三段论   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∧﹁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kumimoji="0" lang="zh-CN" altLang="en-US" b="1" kern="0" cap="none" spc="0" normalizeH="0" baseline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indent="-342900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）假言三段论   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∧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⇒ 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en-US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kumimoji="0" lang="zh-CN" altLang="en-US" b="1" i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kumimoji="0" lang="en-US" altLang="zh-CN" b="1" kern="0" cap="none" spc="0" normalizeH="0" baseline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kumimoji="0" lang="en-US" altLang="zh-CN" b="1" kern="0" cap="none" spc="0" normalizeH="0" baseline="0" noProof="0" dirty="0">
              <a:solidFill>
                <a:srgbClr val="C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indent="-342900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）化简律           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∧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⇒ </a:t>
            </a:r>
            <a:r>
              <a:rPr lang="zh-CN" altLang="en-US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 </a:t>
            </a:r>
            <a:r>
              <a:rPr lang="en-US" altLang="zh-CN" b="1" i="1" kern="0" noProof="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or </a:t>
            </a:r>
            <a:r>
              <a:rPr lang="en-US" altLang="zh-CN" b="1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b="1" i="1" kern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342900" marR="0" indent="-342900" defTabSz="914400" fontAlgn="auto">
              <a:lnSpc>
                <a:spcPct val="18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6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）附加律       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A 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⇒ 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zh-CN" altLang="en-US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</a:t>
            </a:r>
            <a:endParaRPr kumimoji="0" lang="zh-CN" altLang="en-US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17005" y="869315"/>
            <a:ext cx="2257425" cy="9220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前提：</a:t>
            </a:r>
            <a:r>
              <a:rPr lang="zh-CN" altLang="en-US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kern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结论： </a:t>
            </a:r>
            <a:r>
              <a:rPr lang="zh-CN" altLang="en-US" i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1600" kern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143375" y="2400300"/>
            <a:ext cx="720000" cy="0"/>
          </a:xfrm>
          <a:prstGeom prst="line">
            <a:avLst/>
          </a:prstGeom>
          <a:ln w="19050">
            <a:solidFill>
              <a:srgbClr val="DA06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4030345" y="2356485"/>
            <a:ext cx="777240" cy="3067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zh-CN" altLang="en-US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en-US" altLang="zh-CN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sz="1400" b="1" i="1" kern="0" noProof="0" dirty="0">
              <a:solidFill>
                <a:srgbClr val="DA06E2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5868670" y="1324610"/>
            <a:ext cx="575945" cy="0"/>
          </a:xfrm>
          <a:prstGeom prst="straightConnector1">
            <a:avLst/>
          </a:prstGeom>
          <a:ln>
            <a:solidFill>
              <a:srgbClr val="DA06E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238625" y="1904365"/>
            <a:ext cx="575945" cy="0"/>
          </a:xfrm>
          <a:prstGeom prst="line">
            <a:avLst/>
          </a:prstGeom>
          <a:ln w="19050">
            <a:solidFill>
              <a:srgbClr val="DA06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3954145" y="1853565"/>
            <a:ext cx="956310" cy="3067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zh-CN" altLang="en-US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→﹁</a:t>
            </a:r>
            <a:r>
              <a:rPr lang="en-US" altLang="zh-CN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en-US" altLang="zh-CN" sz="1400" b="1" i="1" kern="0" noProof="0" dirty="0">
              <a:solidFill>
                <a:srgbClr val="DA06E2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98690" y="1341755"/>
            <a:ext cx="513715" cy="5715"/>
          </a:xfrm>
          <a:prstGeom prst="line">
            <a:avLst/>
          </a:prstGeom>
          <a:ln w="19050">
            <a:solidFill>
              <a:srgbClr val="DA06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标注 9"/>
          <p:cNvSpPr/>
          <p:nvPr/>
        </p:nvSpPr>
        <p:spPr>
          <a:xfrm>
            <a:off x="6823710" y="2123440"/>
            <a:ext cx="1934210" cy="384175"/>
          </a:xfrm>
          <a:prstGeom prst="wedgeRectCallout">
            <a:avLst>
              <a:gd name="adj1" fmla="val -5136"/>
              <a:gd name="adj2" fmla="val -247685"/>
            </a:avLst>
          </a:prstGeom>
          <a:solidFill>
            <a:srgbClr val="FEFEC9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正确则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175500" y="2905125"/>
            <a:ext cx="1623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假言易位：</a:t>
            </a:r>
            <a:endParaRPr lang="zh-CN" altLang="en-US" sz="1400"/>
          </a:p>
          <a:p>
            <a:r>
              <a:rPr lang="zh-CN" altLang="en-US" sz="1400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sz="1400" b="1">
                <a:latin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zh-CN" altLang="en-US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→﹁</a:t>
            </a:r>
            <a:r>
              <a:rPr lang="en-US" altLang="zh-CN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sz="1400"/>
          </a:p>
        </p:txBody>
      </p:sp>
      <p:sp>
        <p:nvSpPr>
          <p:cNvPr id="12" name="文本框 11"/>
          <p:cNvSpPr txBox="1"/>
          <p:nvPr/>
        </p:nvSpPr>
        <p:spPr>
          <a:xfrm>
            <a:off x="7170420" y="3606165"/>
            <a:ext cx="1623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蕴含等值式：</a:t>
            </a:r>
            <a:endParaRPr lang="zh-CN" altLang="en-US" sz="1400"/>
          </a:p>
          <a:p>
            <a:pPr algn="l"/>
            <a:r>
              <a:rPr lang="zh-CN" altLang="en-US" sz="1400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zh-CN" altLang="en-US" sz="1400" b="1" i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sz="1400" b="1">
                <a:latin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zh-CN" altLang="en-US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en-US" altLang="zh-CN" sz="1400" b="1" i="1" kern="0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sz="1400"/>
          </a:p>
        </p:txBody>
      </p:sp>
      <p:sp>
        <p:nvSpPr>
          <p:cNvPr id="13" name="文本框 12"/>
          <p:cNvSpPr txBox="1"/>
          <p:nvPr/>
        </p:nvSpPr>
        <p:spPr>
          <a:xfrm>
            <a:off x="2198370" y="4034790"/>
            <a:ext cx="42037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342900" marR="0" indent="-342900" defTabSz="914400" fontAlgn="auto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7</a:t>
            </a:r>
            <a:r>
              <a:rPr lang="zh-CN" b="1" kern="0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r>
              <a:rPr 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24</a:t>
            </a:r>
            <a:r>
              <a:rPr lang="zh-CN" altLang="en-US" b="1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个基本等值式对应的推理定律。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163435" y="4182110"/>
            <a:ext cx="7924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1600">
                <a:solidFill>
                  <a:srgbClr val="0000FF"/>
                </a:solidFill>
                <a:latin typeface="Calibri" panose="020F0502020204030204" pitchFamily="34" charset="0"/>
                <a:sym typeface="+mn-ea"/>
              </a:rPr>
              <a:t>①</a:t>
            </a:r>
            <a:r>
              <a:rPr lang="zh-CN" altLang="en-US" sz="1600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⇒</a:t>
            </a:r>
            <a:r>
              <a:rPr lang="zh-CN" altLang="en-US" sz="1600">
                <a:solidFill>
                  <a:srgbClr val="0000FF"/>
                </a:solidFill>
                <a:latin typeface="Calibri" panose="020F0502020204030204" pitchFamily="34" charset="0"/>
                <a:sym typeface="+mn-ea"/>
              </a:rPr>
              <a:t>②</a:t>
            </a:r>
            <a:endParaRPr lang="en-US" altLang="zh-CN" sz="1600" b="1" i="1" kern="0" noProof="0" dirty="0">
              <a:solidFill>
                <a:srgbClr val="DA06E2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1600">
                <a:solidFill>
                  <a:srgbClr val="0000FF"/>
                </a:solidFill>
                <a:latin typeface="Calibri" panose="020F0502020204030204" pitchFamily="34" charset="0"/>
                <a:sym typeface="+mn-ea"/>
              </a:rPr>
              <a:t>②</a:t>
            </a:r>
            <a:r>
              <a:rPr lang="zh-CN" altLang="en-US" sz="1600" kern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⇒</a:t>
            </a:r>
            <a:r>
              <a:rPr lang="zh-CN" altLang="en-US" sz="1600">
                <a:solidFill>
                  <a:srgbClr val="0000FF"/>
                </a:solidFill>
                <a:latin typeface="Calibri" panose="020F0502020204030204" pitchFamily="34" charset="0"/>
                <a:sym typeface="+mn-ea"/>
              </a:rPr>
              <a:t>①</a:t>
            </a:r>
            <a:endParaRPr lang="zh-CN" altLang="en-US" sz="1600"/>
          </a:p>
        </p:txBody>
      </p:sp>
      <p:cxnSp>
        <p:nvCxnSpPr>
          <p:cNvPr id="18" name="肘形连接符 17"/>
          <p:cNvCxnSpPr>
            <a:stCxn id="9" idx="1"/>
            <a:endCxn id="16" idx="1"/>
          </p:cNvCxnSpPr>
          <p:nvPr/>
        </p:nvCxnSpPr>
        <p:spPr>
          <a:xfrm rot="10800000" flipV="1">
            <a:off x="7163435" y="3166110"/>
            <a:ext cx="12065" cy="1308100"/>
          </a:xfrm>
          <a:prstGeom prst="bentConnector3">
            <a:avLst>
              <a:gd name="adj1" fmla="val 2073684"/>
            </a:avLst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187440" y="4027170"/>
            <a:ext cx="859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48</a:t>
            </a:r>
            <a:r>
              <a:rPr lang="zh-CN" altLang="en-US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条</a:t>
            </a:r>
            <a:endParaRPr lang="zh-CN" altLang="en-US">
              <a:highlight>
                <a:srgbClr val="FFFF00"/>
              </a:highlight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302500" y="3312160"/>
            <a:ext cx="975360" cy="336550"/>
            <a:chOff x="11500" y="5216"/>
            <a:chExt cx="1536" cy="530"/>
          </a:xfrm>
        </p:grpSpPr>
        <p:sp>
          <p:nvSpPr>
            <p:cNvPr id="15" name="文本框 14"/>
            <p:cNvSpPr txBox="1"/>
            <p:nvPr/>
          </p:nvSpPr>
          <p:spPr>
            <a:xfrm>
              <a:off x="11500" y="5216"/>
              <a:ext cx="278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600">
                  <a:solidFill>
                    <a:srgbClr val="0000FF"/>
                  </a:solidFill>
                  <a:latin typeface="Calibri" panose="020F0502020204030204" pitchFamily="34" charset="0"/>
                </a:rPr>
                <a:t>①</a:t>
              </a:r>
              <a:endParaRPr lang="zh-CN" altLang="en-US" sz="1600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2758" y="5216"/>
              <a:ext cx="278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600">
                  <a:solidFill>
                    <a:srgbClr val="0000FF"/>
                  </a:solidFill>
                  <a:latin typeface="Calibri" panose="020F0502020204030204" pitchFamily="34" charset="0"/>
                </a:rPr>
                <a:t>②</a:t>
              </a:r>
              <a:endParaRPr lang="zh-CN" altLang="en-US" sz="1600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29" grpId="0"/>
      <p:bldP spid="32" grpId="0"/>
      <p:bldP spid="10" grpId="0" bldLvl="0" animBg="1"/>
      <p:bldP spid="9" grpId="0"/>
      <p:bldP spid="12" grpId="0"/>
      <p:bldP spid="16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" name="等腰三角形 57"/>
          <p:cNvSpPr/>
          <p:nvPr/>
        </p:nvSpPr>
        <p:spPr>
          <a:xfrm rot="16200000" flipV="1">
            <a:off x="1839595" y="257556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1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69000">
                <a:srgbClr val="C00000"/>
              </a:gs>
              <a:gs pos="81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7585" y="1059815"/>
            <a:ext cx="6497320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）前提引入规则：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在证明的任何步骤上， 都可以引入   </a:t>
            </a:r>
            <a:endParaRPr lang="en-US" altLang="zh-CN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               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前提。</a:t>
            </a:r>
            <a:endParaRPr lang="zh-CN" altLang="en-US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）结论引入规则：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在证明的任何步骤上， 所得到的结 </a:t>
            </a:r>
            <a:endParaRPr lang="en-US" altLang="zh-CN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               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论均可作后续证明的前提加以引用。 </a:t>
            </a:r>
            <a:endParaRPr lang="zh-CN" altLang="en-US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）置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换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规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则：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在证明的任何步骤上， 前提中的公式</a:t>
            </a:r>
            <a:endParaRPr lang="zh-CN" altLang="en-US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              </a:t>
            </a:r>
            <a:r>
              <a:rPr lang="zh-CN" altLang="en-US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都可以用与之等值的公式置换。</a:t>
            </a:r>
            <a:endParaRPr lang="zh-CN" altLang="en-US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</a:t>
            </a: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）由推理定律导出的推理规则：</a:t>
            </a: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3144520" y="3978910"/>
            <a:ext cx="935990" cy="0"/>
          </a:xfrm>
          <a:prstGeom prst="line">
            <a:avLst/>
          </a:prstGeom>
          <a:ln w="19050">
            <a:solidFill>
              <a:srgbClr val="DA06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614160" y="3592195"/>
            <a:ext cx="20624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48</a:t>
            </a:r>
            <a:r>
              <a:rPr lang="zh-CN" altLang="en-US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条</a:t>
            </a:r>
            <a:r>
              <a:rPr lang="zh-CN" altLang="en-US">
                <a:highlight>
                  <a:srgbClr val="FFFF00"/>
                </a:highligh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推理定律</a:t>
            </a:r>
            <a:endParaRPr lang="zh-CN" altLang="en-US">
              <a:highlight>
                <a:srgbClr val="FFFF00"/>
              </a:highlight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11" name="TextBox 16"/>
          <p:cNvSpPr txBox="1"/>
          <p:nvPr/>
        </p:nvSpPr>
        <p:spPr>
          <a:xfrm>
            <a:off x="4293701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" name="等腰三角形 57"/>
          <p:cNvSpPr/>
          <p:nvPr/>
        </p:nvSpPr>
        <p:spPr>
          <a:xfrm rot="16200000" flipV="1">
            <a:off x="1839595" y="2575560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1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69000">
                <a:srgbClr val="C00000"/>
              </a:gs>
              <a:gs pos="81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410460" y="1282700"/>
            <a:ext cx="3112770" cy="3150235"/>
          </a:xfrm>
          <a:prstGeom prst="rect">
            <a:avLst/>
          </a:prstGeom>
          <a:noFill/>
          <a:ln>
            <a:solidFill>
              <a:srgbClr val="DA06E2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/>
          <a:lstStyle>
            <a:defPPr>
              <a:defRPr lang="zh-CN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 假言推理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）∧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 拒取式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）∧﹁</a:t>
            </a:r>
            <a:r>
              <a:rPr lang="zh-CN" altLang="en-US" sz="14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﹁</a:t>
            </a:r>
            <a:r>
              <a:rPr lang="zh-CN" altLang="en-US" sz="14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 析取三段论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）∧﹁</a:t>
            </a:r>
            <a:r>
              <a:rPr lang="zh-CN" altLang="en-US" sz="14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⇒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endParaRPr lang="zh-CN" altLang="en-US" sz="1400" b="1" i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) 假言三段论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）∧（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 ⇒ 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→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化简律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kumimoji="0" lang="zh-CN" altLang="en-US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∧</a:t>
            </a:r>
            <a:r>
              <a:rPr kumimoji="0" lang="zh-CN" altLang="en-US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 ⇒ </a:t>
            </a:r>
            <a:r>
              <a:rPr kumimoji="0" lang="zh-CN" altLang="en-US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</a:t>
            </a:r>
            <a:r>
              <a:rPr kumimoji="0" lang="en-US" altLang="zh-CN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or B</a:t>
            </a:r>
            <a:endParaRPr kumimoji="0" lang="en-US" altLang="zh-CN" sz="1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lang="en-US" altLang="zh-CN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(6) 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附加律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1400" b="1" i="1" kern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 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⇒ （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zh-CN" altLang="en-US" sz="1400" b="1" i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501640" y="1222375"/>
            <a:ext cx="2228215" cy="1092835"/>
            <a:chOff x="1242" y="1431"/>
            <a:chExt cx="3509" cy="1721"/>
          </a:xfrm>
        </p:grpSpPr>
        <p:grpSp>
          <p:nvGrpSpPr>
            <p:cNvPr id="10" name="组合 9"/>
            <p:cNvGrpSpPr/>
            <p:nvPr/>
          </p:nvGrpSpPr>
          <p:grpSpPr>
            <a:xfrm>
              <a:off x="2175" y="1855"/>
              <a:ext cx="1782" cy="1297"/>
              <a:chOff x="3827" y="3177"/>
              <a:chExt cx="1782" cy="1297"/>
            </a:xfrm>
          </p:grpSpPr>
          <p:sp>
            <p:nvSpPr>
              <p:cNvPr id="12" name="Text Box 4"/>
              <p:cNvSpPr txBox="1"/>
              <p:nvPr/>
            </p:nvSpPr>
            <p:spPr>
              <a:xfrm>
                <a:off x="3909" y="3177"/>
                <a:ext cx="1700" cy="129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</a:rPr>
                  <a:t>A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    A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∴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18" name="Line 5"/>
              <p:cNvSpPr/>
              <p:nvPr/>
            </p:nvSpPr>
            <p:spPr>
              <a:xfrm>
                <a:off x="3827" y="4021"/>
                <a:ext cx="1134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08" name="AutoShape 20"/>
            <p:cNvSpPr/>
            <p:nvPr/>
          </p:nvSpPr>
          <p:spPr>
            <a:xfrm>
              <a:off x="1242" y="1431"/>
              <a:ext cx="3509" cy="684"/>
            </a:xfrm>
            <a:prstGeom prst="smileyFace">
              <a:avLst>
                <a:gd name="adj" fmla="val 4653"/>
              </a:avLst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zh-CN" sz="14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假言推理规则</a:t>
              </a:r>
              <a:endParaRPr lang="zh-CN" altLang="zh-CN" sz="1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152005" y="1289050"/>
            <a:ext cx="1348740" cy="1008698"/>
            <a:chOff x="1215" y="3588"/>
            <a:chExt cx="2167" cy="1589"/>
          </a:xfrm>
        </p:grpSpPr>
        <p:grpSp>
          <p:nvGrpSpPr>
            <p:cNvPr id="12302" name="Group 15"/>
            <p:cNvGrpSpPr/>
            <p:nvPr/>
          </p:nvGrpSpPr>
          <p:grpSpPr>
            <a:xfrm>
              <a:off x="1647" y="3879"/>
              <a:ext cx="1735" cy="1298"/>
              <a:chOff x="-14" y="-52"/>
              <a:chExt cx="694" cy="519"/>
            </a:xfrm>
          </p:grpSpPr>
          <p:sp>
            <p:nvSpPr>
              <p:cNvPr id="20509" name="Text Box 16"/>
              <p:cNvSpPr txBox="1"/>
              <p:nvPr/>
            </p:nvSpPr>
            <p:spPr>
              <a:xfrm>
                <a:off x="0" y="-52"/>
                <a:ext cx="680" cy="5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</a:rPr>
                  <a:t>A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  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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∴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10" name="Line 17"/>
              <p:cNvSpPr/>
              <p:nvPr/>
            </p:nvSpPr>
            <p:spPr>
              <a:xfrm>
                <a:off x="-14" y="295"/>
                <a:ext cx="454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7" name="Text Box 23"/>
            <p:cNvSpPr txBox="1"/>
            <p:nvPr/>
          </p:nvSpPr>
          <p:spPr>
            <a:xfrm>
              <a:off x="1215" y="3588"/>
              <a:ext cx="2167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 </a:t>
              </a:r>
              <a:r>
                <a:rPr lang="zh-CN" altLang="en-US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拒取式</a:t>
              </a:r>
              <a:r>
                <a: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规则</a:t>
              </a:r>
              <a:endParaRPr lang="zh-CN" altLang="zh-CN" sz="1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598795" y="2428240"/>
            <a:ext cx="1720850" cy="1027733"/>
            <a:chOff x="3685" y="3588"/>
            <a:chExt cx="2710" cy="1619"/>
          </a:xfrm>
        </p:grpSpPr>
        <p:grpSp>
          <p:nvGrpSpPr>
            <p:cNvPr id="12299" name="Group 31"/>
            <p:cNvGrpSpPr/>
            <p:nvPr/>
          </p:nvGrpSpPr>
          <p:grpSpPr>
            <a:xfrm>
              <a:off x="4551" y="3909"/>
              <a:ext cx="1740" cy="1298"/>
              <a:chOff x="-16" y="-28"/>
              <a:chExt cx="696" cy="519"/>
            </a:xfrm>
          </p:grpSpPr>
          <p:sp>
            <p:nvSpPr>
              <p:cNvPr id="20511" name="Text Box 32"/>
              <p:cNvSpPr txBox="1"/>
              <p:nvPr/>
            </p:nvSpPr>
            <p:spPr>
              <a:xfrm>
                <a:off x="0" y="-28"/>
                <a:ext cx="680" cy="5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</a:rPr>
                  <a:t>A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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  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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∴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12" name="Line 33"/>
              <p:cNvSpPr/>
              <p:nvPr/>
            </p:nvSpPr>
            <p:spPr>
              <a:xfrm>
                <a:off x="-16" y="316"/>
                <a:ext cx="454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30" name="Text Box 23"/>
            <p:cNvSpPr txBox="1"/>
            <p:nvPr/>
          </p:nvSpPr>
          <p:spPr>
            <a:xfrm>
              <a:off x="3685" y="3588"/>
              <a:ext cx="2710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 </a:t>
              </a:r>
              <a:r>
                <a:rPr lang="zh-CN" altLang="en-US" sz="14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析取三段论</a:t>
              </a:r>
              <a:r>
                <a:rPr lang="zh-CN" altLang="zh-CN" sz="14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规则</a:t>
              </a:r>
              <a:endParaRPr lang="zh-CN" altLang="zh-CN" sz="1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146925" y="3594100"/>
            <a:ext cx="1251448" cy="848995"/>
            <a:chOff x="4073" y="1562"/>
            <a:chExt cx="1998" cy="1337"/>
          </a:xfrm>
        </p:grpSpPr>
        <p:grpSp>
          <p:nvGrpSpPr>
            <p:cNvPr id="12305" name="Group 10"/>
            <p:cNvGrpSpPr/>
            <p:nvPr/>
          </p:nvGrpSpPr>
          <p:grpSpPr>
            <a:xfrm>
              <a:off x="4256" y="2009"/>
              <a:ext cx="1815" cy="890"/>
              <a:chOff x="0" y="0"/>
              <a:chExt cx="726" cy="356"/>
            </a:xfrm>
          </p:grpSpPr>
          <p:sp>
            <p:nvSpPr>
              <p:cNvPr id="20507" name="Text Box 8"/>
              <p:cNvSpPr txBox="1"/>
              <p:nvPr/>
            </p:nvSpPr>
            <p:spPr>
              <a:xfrm>
                <a:off x="0" y="0"/>
                <a:ext cx="726" cy="35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       A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∴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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08" name="Line 9"/>
              <p:cNvSpPr/>
              <p:nvPr/>
            </p:nvSpPr>
            <p:spPr>
              <a:xfrm>
                <a:off x="46" y="178"/>
                <a:ext cx="454" cy="1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11" name="Text Box 23"/>
            <p:cNvSpPr txBox="1"/>
            <p:nvPr/>
          </p:nvSpPr>
          <p:spPr>
            <a:xfrm>
              <a:off x="4073" y="1562"/>
              <a:ext cx="1827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algn="l" eaLnBrk="1" hangingPunct="1">
                <a:buClrTx/>
                <a:buSzTx/>
                <a:buFontTx/>
                <a:buNone/>
              </a:pPr>
              <a:r>
                <a:rPr lang="zh-CN" altLang="zh-CN" sz="14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 </a:t>
              </a:r>
              <a:r>
                <a:rPr lang="zh-CN" altLang="en-US" sz="1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</a:rPr>
                <a:t>附加规则</a:t>
              </a:r>
              <a:endParaRPr lang="zh-CN" altLang="en-US" sz="1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867400" y="3567430"/>
            <a:ext cx="1362710" cy="847725"/>
            <a:chOff x="5961" y="1544"/>
            <a:chExt cx="2146" cy="1335"/>
          </a:xfrm>
        </p:grpSpPr>
        <p:grpSp>
          <p:nvGrpSpPr>
            <p:cNvPr id="12293" name="Group 11"/>
            <p:cNvGrpSpPr/>
            <p:nvPr/>
          </p:nvGrpSpPr>
          <p:grpSpPr>
            <a:xfrm>
              <a:off x="6292" y="1989"/>
              <a:ext cx="1815" cy="890"/>
              <a:chOff x="0" y="0"/>
              <a:chExt cx="726" cy="356"/>
            </a:xfrm>
          </p:grpSpPr>
          <p:sp>
            <p:nvSpPr>
              <p:cNvPr id="20515" name="Text Box 12"/>
              <p:cNvSpPr txBox="1"/>
              <p:nvPr/>
            </p:nvSpPr>
            <p:spPr>
              <a:xfrm>
                <a:off x="0" y="0"/>
                <a:ext cx="726" cy="35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  A</a:t>
                </a: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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∴ </a:t>
                </a:r>
                <a:r>
                  <a: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endParaRPr lang="zh-CN" altLang="zh-CN" sz="1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16" name="Line 13"/>
              <p:cNvSpPr/>
              <p:nvPr/>
            </p:nvSpPr>
            <p:spPr>
              <a:xfrm>
                <a:off x="46" y="192"/>
                <a:ext cx="454" cy="1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10" name="Text Box 22"/>
            <p:cNvSpPr txBox="1"/>
            <p:nvPr/>
          </p:nvSpPr>
          <p:spPr>
            <a:xfrm>
              <a:off x="5961" y="1544"/>
              <a:ext cx="1872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zh-CN" sz="1600" b="1" dirty="0"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 </a:t>
              </a:r>
              <a:r>
                <a:rPr lang="zh-CN" altLang="zh-CN" sz="14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化简规则</a:t>
              </a:r>
              <a:endParaRPr lang="zh-CN" altLang="zh-CN" sz="1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079615" y="2423160"/>
            <a:ext cx="1597025" cy="1053465"/>
            <a:chOff x="11122" y="5651"/>
            <a:chExt cx="2515" cy="1659"/>
          </a:xfrm>
        </p:grpSpPr>
        <p:grpSp>
          <p:nvGrpSpPr>
            <p:cNvPr id="33" name="组合 32"/>
            <p:cNvGrpSpPr/>
            <p:nvPr/>
          </p:nvGrpSpPr>
          <p:grpSpPr>
            <a:xfrm rot="0">
              <a:off x="11484" y="6013"/>
              <a:ext cx="2153" cy="1297"/>
              <a:chOff x="1713" y="7500"/>
              <a:chExt cx="2153" cy="1297"/>
            </a:xfrm>
          </p:grpSpPr>
          <p:sp>
            <p:nvSpPr>
              <p:cNvPr id="20513" name="Text Box 25"/>
              <p:cNvSpPr txBox="1"/>
              <p:nvPr/>
            </p:nvSpPr>
            <p:spPr>
              <a:xfrm>
                <a:off x="1713" y="7500"/>
                <a:ext cx="2153" cy="129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A</a:t>
                </a:r>
                <a:r>
                  <a:rPr lang="zh-CN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endParaRPr lang="zh-CN" altLang="zh-CN" sz="14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B</a:t>
                </a:r>
                <a:r>
                  <a:rPr lang="zh-CN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endParaRPr lang="zh-CN" altLang="zh-CN" sz="14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0" lvl="0" indent="0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∴</a:t>
                </a: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zh-CN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endParaRPr lang="zh-CN" altLang="zh-CN" sz="14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20514" name="Line 26"/>
              <p:cNvSpPr/>
              <p:nvPr/>
            </p:nvSpPr>
            <p:spPr>
              <a:xfrm flipV="1">
                <a:off x="1795" y="8341"/>
                <a:ext cx="1135" cy="1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09" name="Text Box 21"/>
            <p:cNvSpPr txBox="1"/>
            <p:nvPr/>
          </p:nvSpPr>
          <p:spPr>
            <a:xfrm>
              <a:off x="11122" y="5651"/>
              <a:ext cx="2505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1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</a:rPr>
                <a:t>假言三段论规则</a:t>
              </a:r>
              <a:endParaRPr lang="zh-CN" altLang="en-US" sz="1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endParaRPr>
            </a:p>
          </p:txBody>
        </p:sp>
      </p:grpSp>
      <p:cxnSp>
        <p:nvCxnSpPr>
          <p:cNvPr id="4" name="直接连接符 3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5" name="TextBox 16"/>
          <p:cNvSpPr txBox="1"/>
          <p:nvPr/>
        </p:nvSpPr>
        <p:spPr>
          <a:xfrm>
            <a:off x="4293701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/>
        </p:nvSpPr>
        <p:spPr>
          <a:xfrm>
            <a:off x="2484120" y="1012825"/>
            <a:ext cx="6185535" cy="1530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1pPr>
            <a:lvl2pPr marL="685800" lvl="1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lvl="2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lvl="3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lvl="4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lvl="5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6pPr>
            <a:lvl7pPr marL="2971800" lvl="6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7pPr>
            <a:lvl8pPr marL="3429000" lvl="7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8pPr>
            <a:lvl9pPr marL="3886200" lvl="8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9pPr>
          </a:lstStyle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）张三或者李四盗窃了珠宝；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2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）李四的证词不正确；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3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）若张三盗窃了珠宝，则作案时间不可能发生在午夜前；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）若李四的证词不正确，则作案时间发生在午夜前；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5365" name="文本框 5"/>
          <p:cNvSpPr txBox="1"/>
          <p:nvPr/>
        </p:nvSpPr>
        <p:spPr>
          <a:xfrm>
            <a:off x="2628265" y="2571750"/>
            <a:ext cx="3060065" cy="1889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3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简单命题：</a:t>
            </a:r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张三盗窃了珠宝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李四盗窃了珠宝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李四的证词正确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作案时间发生在午夜前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等腰三角形 7"/>
          <p:cNvSpPr/>
          <p:nvPr/>
        </p:nvSpPr>
        <p:spPr>
          <a:xfrm rot="16200000" flipV="1">
            <a:off x="183959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1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2" name="TextBox 16"/>
          <p:cNvSpPr txBox="1"/>
          <p:nvPr/>
        </p:nvSpPr>
        <p:spPr>
          <a:xfrm>
            <a:off x="4365456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寻找简单命题</a:t>
            </a:r>
            <a:endParaRPr lang="zh-CN" altLang="en-US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64130" y="2904490"/>
            <a:ext cx="52578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s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/>
          </a:p>
        </p:txBody>
      </p:sp>
      <p:cxnSp>
        <p:nvCxnSpPr>
          <p:cNvPr id="4" name="直接连接符 3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366" name="文本框 6"/>
          <p:cNvSpPr txBox="1"/>
          <p:nvPr/>
        </p:nvSpPr>
        <p:spPr>
          <a:xfrm>
            <a:off x="5366385" y="2846705"/>
            <a:ext cx="996315" cy="506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前提：</a:t>
            </a:r>
            <a:endParaRPr lang="zh-CN" altLang="en-US" b="1" i="1" dirty="0">
              <a:solidFill>
                <a:srgbClr val="C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367" name="文本框 7"/>
          <p:cNvSpPr txBox="1"/>
          <p:nvPr/>
        </p:nvSpPr>
        <p:spPr>
          <a:xfrm>
            <a:off x="5379720" y="3370580"/>
            <a:ext cx="130175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结论：</a:t>
            </a:r>
            <a:endParaRPr lang="zh-CN" altLang="en-US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368" name="文本框 9"/>
          <p:cNvSpPr txBox="1"/>
          <p:nvPr/>
        </p:nvSpPr>
        <p:spPr>
          <a:xfrm>
            <a:off x="6100128" y="3297873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3200" b="1" dirty="0">
                <a:solidFill>
                  <a:srgbClr val="C00000"/>
                </a:solidFill>
                <a:latin typeface="等线" panose="02010600030101010101" pitchFamily="2" charset="-122"/>
              </a:rPr>
              <a:t>？</a:t>
            </a:r>
            <a:endParaRPr lang="zh-CN" altLang="en-US" sz="3200" b="1" dirty="0">
              <a:solidFill>
                <a:srgbClr val="C00000"/>
              </a:solidFill>
              <a:latin typeface="等线" panose="02010600030101010101" pitchFamily="2" charset="-122"/>
            </a:endParaRPr>
          </a:p>
        </p:txBody>
      </p:sp>
      <p:sp>
        <p:nvSpPr>
          <p:cNvPr id="12" name="TextBox 16"/>
          <p:cNvSpPr txBox="1"/>
          <p:nvPr/>
        </p:nvSpPr>
        <p:spPr>
          <a:xfrm>
            <a:off x="4365456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形成推理问题</a:t>
            </a:r>
            <a:endParaRPr lang="zh-CN" altLang="en-US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12405" y="123190"/>
            <a:ext cx="468630" cy="152971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>
              <a:lnSpc>
                <a:spcPct val="130000"/>
              </a:lnSpc>
            </a:pP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ct val="130000"/>
              </a:lnSpc>
            </a:pP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ct val="130000"/>
              </a:lnSpc>
            </a:pP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   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057265" y="2952750"/>
            <a:ext cx="868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∨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，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750050" y="2884170"/>
            <a:ext cx="728980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，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303135" y="2952750"/>
            <a:ext cx="9499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→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s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， 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188960" y="2952750"/>
            <a:ext cx="97218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 →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s</a:t>
            </a:r>
            <a:endParaRPr lang="zh-CN" altLang="en-US"/>
          </a:p>
        </p:txBody>
      </p:sp>
      <p:sp>
        <p:nvSpPr>
          <p:cNvPr id="15365" name="文本框 5"/>
          <p:cNvSpPr txBox="1"/>
          <p:nvPr/>
        </p:nvSpPr>
        <p:spPr>
          <a:xfrm>
            <a:off x="2628265" y="2571750"/>
            <a:ext cx="3060065" cy="1889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30000"/>
              </a:lnSpc>
            </a:pPr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简单命题：</a:t>
            </a:r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张三盗窃了珠宝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李四盗窃了珠宝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李四的证词正确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作案时间发生在午夜前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564130" y="2904490"/>
            <a:ext cx="52578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ct val="130000"/>
              </a:lnSpc>
            </a:pPr>
            <a:r>
              <a: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s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 rot="16200000" flipV="1">
            <a:off x="183959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3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3" name="内容占位符 2"/>
          <p:cNvSpPr>
            <a:spLocks noGrp="1" noChangeArrowheads="1"/>
          </p:cNvSpPr>
          <p:nvPr/>
        </p:nvSpPr>
        <p:spPr>
          <a:xfrm>
            <a:off x="2484120" y="1012825"/>
            <a:ext cx="6185535" cy="1530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1pPr>
            <a:lvl2pPr marL="685800" lvl="1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lvl="2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lvl="3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lvl="4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lvl="5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6pPr>
            <a:lvl7pPr marL="2971800" lvl="6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7pPr>
            <a:lvl8pPr marL="3429000" lvl="7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8pPr>
            <a:lvl9pPr marL="3886200" lvl="8" indent="-228600" algn="l" defTabSz="914400" eaLnBrk="1" fontAlgn="base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charset="-9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-128"/>
              </a:defRPr>
            </a:lvl9pPr>
          </a:lstStyle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）张三或者李四盗窃了珠宝；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2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）李四的证词不正确；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3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）若张三盗窃了珠宝，则作案时间不可能发生在午夜前；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  <a:p>
            <a:pPr marL="0" marR="0" lvl="0" indent="0" algn="l" defTabSz="91440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Calibri" panose="020F0502020204030204" pitchFamily="34" charset="0"/>
              </a:rPr>
              <a:t>）若李四的证词不正确，则作案时间发生在午夜前；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5" grpId="0"/>
      <p:bldP spid="6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46300" y="970915"/>
            <a:ext cx="3860800" cy="398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p>
            <a:pPr marR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前提：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∨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b="1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→</a:t>
            </a:r>
            <a:r>
              <a:rPr lang="en-US" altLang="zh-CN" b="1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kumimoji="0" lang="en-US" altLang="zh-CN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en-US" altLang="zh-CN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﹁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altLang="en-US" b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→</a:t>
            </a:r>
            <a:r>
              <a:rPr kumimoji="0" lang="en-US" altLang="zh-CN" b="1" i="1" kern="1200" cap="none" spc="0" normalizeH="0" baseline="0" noProof="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</a:t>
            </a:r>
            <a:endParaRPr kumimoji="0" lang="en-US" altLang="zh-CN" b="1" i="1" kern="1200" cap="none" spc="0" normalizeH="0" baseline="0" noProof="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28520" y="1528445"/>
            <a:ext cx="399923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证明：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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r        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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r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→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s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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s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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假言推理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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→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s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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﹁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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拒取式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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∨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q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</a:rPr>
              <a:t>前提引入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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q</a:t>
            </a:r>
            <a:r>
              <a:rPr lang="en-US" altLang="zh-CN" i="1" dirty="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  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" panose="05000000000000000000" pitchFamily="2" charset="2"/>
              </a:rPr>
              <a:t>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sym typeface="Wingdings 2" panose="05020102010507070707" pitchFamily="18" charset="2"/>
              </a:rPr>
              <a:t>析取三段论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75535" y="3475355"/>
            <a:ext cx="419735" cy="34544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23808" y="4064000"/>
            <a:ext cx="2624137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结论：李四盗窃了珠宝</a:t>
            </a:r>
            <a:endParaRPr lang="zh-CN" altLang="en-US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658870" y="958215"/>
            <a:ext cx="447675" cy="460375"/>
          </a:xfrm>
          <a:prstGeom prst="ellipse">
            <a:avLst/>
          </a:prstGeom>
          <a:noFill/>
          <a:ln w="190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162550" y="956945"/>
            <a:ext cx="762000" cy="461963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169410" y="959485"/>
            <a:ext cx="833755" cy="462280"/>
          </a:xfrm>
          <a:prstGeom prst="ellipse">
            <a:avLst/>
          </a:prstGeom>
          <a:noFill/>
          <a:ln w="19050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867025" y="950278"/>
            <a:ext cx="762000" cy="461963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316374" y="796072"/>
            <a:ext cx="64800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oval" w="med" len="med"/>
            <a:tailEnd type="oval" w="med" len="med"/>
          </a:ln>
          <a:effectLst/>
        </p:spPr>
      </p:cxnSp>
      <p:sp>
        <p:nvSpPr>
          <p:cNvPr id="31" name="TextBox 16"/>
          <p:cNvSpPr txBox="1"/>
          <p:nvPr/>
        </p:nvSpPr>
        <p:spPr>
          <a:xfrm>
            <a:off x="4365456" y="148213"/>
            <a:ext cx="301561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证明推理问题</a:t>
            </a:r>
            <a:endParaRPr lang="zh-CN" altLang="en-US" sz="3600" b="1" dirty="0" smtClean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167120" y="2491105"/>
            <a:ext cx="800100" cy="556895"/>
            <a:chOff x="11972" y="1663"/>
            <a:chExt cx="1260" cy="877"/>
          </a:xfrm>
        </p:grpSpPr>
        <p:sp>
          <p:nvSpPr>
            <p:cNvPr id="4" name="文本框 3"/>
            <p:cNvSpPr txBox="1"/>
            <p:nvPr/>
          </p:nvSpPr>
          <p:spPr>
            <a:xfrm>
              <a:off x="11972" y="1663"/>
              <a:ext cx="1260" cy="53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en-US" altLang="zh-CN" sz="1600" b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﹁</a:t>
              </a:r>
              <a:r>
                <a:rPr lang="en-US" altLang="zh-CN" sz="1600" b="1" i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r</a:t>
              </a:r>
              <a:r>
                <a:rPr lang="zh-CN" altLang="en-US" sz="1600" b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 →</a:t>
              </a:r>
              <a:r>
                <a:rPr lang="en-US" altLang="zh-CN" sz="1600" b="1" i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s</a:t>
              </a:r>
              <a:endParaRPr lang="en-US" altLang="zh-CN" sz="1600" b="1" i="1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2354" y="2009"/>
              <a:ext cx="735" cy="53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en-US" altLang="zh-CN" sz="1600" b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﹁</a:t>
              </a:r>
              <a:r>
                <a:rPr lang="en-US" altLang="zh-CN" sz="1600" b="1" i="1" noProof="0" dirty="0">
                  <a:solidFill>
                    <a:srgbClr val="C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r</a:t>
              </a:r>
              <a:endParaRPr lang="en-US" altLang="zh-CN" sz="1600" b="1" i="1" noProof="0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6349365" y="2966720"/>
            <a:ext cx="414655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lvl="0" indent="0" eaLnBrk="1" hangingPunct="1">
              <a:buClrTx/>
              <a:buSzTx/>
              <a:buFontTx/>
              <a:buNone/>
            </a:pPr>
            <a:r>
              <a:rPr lang="zh-CN" altLang="zh-CN" sz="1200" b="1" dirty="0">
                <a:solidFill>
                  <a:srgbClr val="C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∴</a:t>
            </a:r>
            <a:r>
              <a:rPr lang="en-US" altLang="zh-CN" sz="1600" b="1" i="1" dirty="0">
                <a:solidFill>
                  <a:srgbClr val="C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</a:t>
            </a:r>
            <a:endParaRPr lang="en-US" altLang="zh-CN" sz="1600" b="1" i="1" dirty="0">
              <a:solidFill>
                <a:srgbClr val="C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7861300" y="2477135"/>
            <a:ext cx="822325" cy="570865"/>
            <a:chOff x="11972" y="1663"/>
            <a:chExt cx="1295" cy="899"/>
          </a:xfrm>
        </p:grpSpPr>
        <p:sp>
          <p:nvSpPr>
            <p:cNvPr id="35" name="文本框 34"/>
            <p:cNvSpPr txBox="1"/>
            <p:nvPr/>
          </p:nvSpPr>
          <p:spPr>
            <a:xfrm>
              <a:off x="11972" y="1663"/>
              <a:ext cx="1295" cy="53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pPr algn="l"/>
              <a:r>
                <a:rPr lang="en-US" altLang="zh-CN" sz="1600" i="1" noProof="0" dirty="0">
                  <a:solidFill>
                    <a:srgbClr val="DA06E2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 p</a:t>
              </a:r>
              <a:r>
                <a:rPr lang="zh-CN" altLang="en-US" sz="1600" b="1" noProof="0" dirty="0">
                  <a:solidFill>
                    <a:srgbClr val="DA06E2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→</a:t>
              </a:r>
              <a:r>
                <a:rPr lang="en-US" altLang="zh-CN" sz="1600" b="1" noProof="0" dirty="0">
                  <a:solidFill>
                    <a:srgbClr val="DA06E2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﹁</a:t>
              </a:r>
              <a:r>
                <a:rPr lang="en-US" altLang="zh-CN" sz="1600" i="1" noProof="0" dirty="0">
                  <a:solidFill>
                    <a:srgbClr val="DA06E2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s</a:t>
              </a:r>
              <a:endParaRPr lang="en-US" altLang="zh-CN" sz="1600" i="1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2354" y="1982"/>
              <a:ext cx="503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en-US" altLang="zh-CN" i="1">
                  <a:solidFill>
                    <a:srgbClr val="DA06E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1600" i="1">
                  <a:solidFill>
                    <a:srgbClr val="DA06E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altLang="zh-CN" sz="1600" i="1">
                <a:solidFill>
                  <a:srgbClr val="DA06E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7920355" y="2941320"/>
            <a:ext cx="64135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lvl="0" indent="0" algn="l" eaLnBrk="1" hangingPunct="1">
              <a:buClrTx/>
              <a:buSzTx/>
              <a:buFontTx/>
              <a:buNone/>
            </a:pPr>
            <a:r>
              <a:rPr lang="zh-CN" altLang="zh-CN" sz="1200" b="1" dirty="0">
                <a:solidFill>
                  <a:srgbClr val="DA06E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∴</a:t>
            </a:r>
            <a:r>
              <a:rPr lang="en-US" altLang="zh-CN" sz="1600" b="1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﹁</a:t>
            </a:r>
            <a:r>
              <a:rPr lang="en-US" altLang="zh-CN" sz="1600" i="1" noProof="0" dirty="0">
                <a:solidFill>
                  <a:srgbClr val="DA06E2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p</a:t>
            </a:r>
            <a:endParaRPr lang="en-US" altLang="zh-CN" sz="1600" i="1" noProof="0" dirty="0">
              <a:solidFill>
                <a:srgbClr val="DA06E2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6349365" y="3465195"/>
            <a:ext cx="640080" cy="539750"/>
            <a:chOff x="11972" y="1663"/>
            <a:chExt cx="1008" cy="850"/>
          </a:xfrm>
        </p:grpSpPr>
        <p:sp>
          <p:nvSpPr>
            <p:cNvPr id="40" name="文本框 39"/>
            <p:cNvSpPr txBox="1"/>
            <p:nvPr/>
          </p:nvSpPr>
          <p:spPr>
            <a:xfrm>
              <a:off x="11972" y="1663"/>
              <a:ext cx="1008" cy="53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pPr algn="l"/>
              <a:r>
                <a:rPr lang="en-US" altLang="zh-CN" sz="1600" i="1" noProof="0" dirty="0">
                  <a:solidFill>
                    <a:srgbClr val="00B05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 p</a:t>
              </a:r>
              <a:r>
                <a:rPr lang="zh-CN" altLang="en-US" sz="1600" noProof="0" dirty="0">
                  <a:solidFill>
                    <a:srgbClr val="00B05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∨</a:t>
              </a:r>
              <a:r>
                <a:rPr lang="en-US" altLang="zh-CN" sz="1600" i="1" noProof="0" dirty="0">
                  <a:solidFill>
                    <a:srgbClr val="00B05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q</a:t>
              </a:r>
              <a:endParaRPr lang="en-US" altLang="zh-CN" sz="1600" i="1" noProof="0" dirty="0">
                <a:solidFill>
                  <a:srgbClr val="00B05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2147" y="1982"/>
              <a:ext cx="768" cy="53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pPr algn="l"/>
              <a:r>
                <a:rPr lang="en-US" altLang="zh-CN" sz="1600" dirty="0">
                  <a:solidFill>
                    <a:srgbClr val="00B05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sym typeface="+mn-ea"/>
                </a:rPr>
                <a:t>﹁</a:t>
              </a:r>
              <a:r>
                <a:rPr lang="en-US" altLang="zh-CN" sz="1600" i="1" dirty="0">
                  <a:solidFill>
                    <a:srgbClr val="00B05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sym typeface="+mn-ea"/>
                </a:rPr>
                <a:t>p</a:t>
              </a:r>
              <a:endParaRPr lang="en-US" altLang="zh-CN" sz="1600" i="1" dirty="0">
                <a:solidFill>
                  <a:srgbClr val="00B05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6431280" y="3917950"/>
            <a:ext cx="48768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lvl="0" indent="0" algn="l" eaLnBrk="1" hangingPunct="1">
              <a:buClrTx/>
              <a:buSzTx/>
              <a:buFontTx/>
              <a:buNone/>
            </a:pPr>
            <a:r>
              <a:rPr lang="zh-CN" altLang="zh-CN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∴</a:t>
            </a:r>
            <a:r>
              <a:rPr lang="en-US" altLang="zh-CN" sz="1600" i="1" noProof="0" dirty="0">
                <a:solidFill>
                  <a:srgbClr val="00B05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q</a:t>
            </a:r>
            <a:endParaRPr lang="en-US" altLang="zh-CN" sz="1600" i="1" noProof="0" dirty="0">
              <a:solidFill>
                <a:srgbClr val="00B05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4" name="等腰三角形 43"/>
          <p:cNvSpPr/>
          <p:nvPr/>
        </p:nvSpPr>
        <p:spPr>
          <a:xfrm rot="16200000" flipV="1">
            <a:off x="1839595" y="3597275"/>
            <a:ext cx="266065" cy="99060"/>
          </a:xfrm>
          <a:prstGeom prst="triangle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5" name="title_1_green"/>
          <p:cNvSpPr/>
          <p:nvPr/>
        </p:nvSpPr>
        <p:spPr>
          <a:xfrm>
            <a:off x="16510" y="339979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rgbClr val="630808"/>
              </a:gs>
              <a:gs pos="0">
                <a:srgbClr val="630808"/>
              </a:gs>
              <a:gs pos="7000">
                <a:srgbClr val="C00000"/>
              </a:gs>
              <a:gs pos="90000">
                <a:srgbClr val="C00000"/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推理规则演绎法</a:t>
            </a:r>
            <a:endParaRPr kumimoji="0" lang="zh-CN" altLang="en-US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6" name="title_3"/>
          <p:cNvSpPr/>
          <p:nvPr/>
        </p:nvSpPr>
        <p:spPr>
          <a:xfrm>
            <a:off x="16510" y="237363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规</a:t>
            </a:r>
            <a:r>
              <a:rPr lang="en-US" altLang="zh-CN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 kern="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endParaRPr lang="zh-CN" altLang="en-US" b="1" kern="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7" name="title_1_green"/>
          <p:cNvSpPr/>
          <p:nvPr/>
        </p:nvSpPr>
        <p:spPr>
          <a:xfrm>
            <a:off x="16510" y="1347470"/>
            <a:ext cx="1887220" cy="492125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7000">
                <a:schemeClr val="bg1">
                  <a:lumMod val="95000"/>
                </a:schemeClr>
              </a:gs>
              <a:gs pos="90000">
                <a:schemeClr val="bg1">
                  <a:lumMod val="9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</a:ln>
          <a:effectLst>
            <a:outerShdw blurRad="2540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理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定</a:t>
            </a:r>
            <a:r>
              <a:rPr lang="en-US" altLang="zh-CN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b="1" kern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律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5167630" y="963295"/>
            <a:ext cx="3773805" cy="4125595"/>
            <a:chOff x="8138" y="1517"/>
            <a:chExt cx="5943" cy="6497"/>
          </a:xfrm>
        </p:grpSpPr>
        <p:grpSp>
          <p:nvGrpSpPr>
            <p:cNvPr id="26" name="组合 25"/>
            <p:cNvGrpSpPr/>
            <p:nvPr/>
          </p:nvGrpSpPr>
          <p:grpSpPr>
            <a:xfrm>
              <a:off x="11313" y="3707"/>
              <a:ext cx="2124" cy="1421"/>
              <a:chOff x="1215" y="3588"/>
              <a:chExt cx="2167" cy="1421"/>
            </a:xfrm>
          </p:grpSpPr>
          <p:grpSp>
            <p:nvGrpSpPr>
              <p:cNvPr id="12302" name="Group 15"/>
              <p:cNvGrpSpPr/>
              <p:nvPr/>
            </p:nvGrpSpPr>
            <p:grpSpPr>
              <a:xfrm>
                <a:off x="1567" y="3879"/>
                <a:ext cx="1815" cy="1130"/>
                <a:chOff x="-46" y="-52"/>
                <a:chExt cx="726" cy="452"/>
              </a:xfrm>
            </p:grpSpPr>
            <p:sp>
              <p:nvSpPr>
                <p:cNvPr id="20509" name="Text Box 16"/>
                <p:cNvSpPr txBox="1"/>
                <p:nvPr/>
              </p:nvSpPr>
              <p:spPr>
                <a:xfrm>
                  <a:off x="0" y="-52"/>
                  <a:ext cx="680" cy="45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</a:rPr>
                    <a:t>A</a:t>
                  </a: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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  </a:t>
                  </a: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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∴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A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10" name="Line 17"/>
                <p:cNvSpPr/>
                <p:nvPr/>
              </p:nvSpPr>
              <p:spPr>
                <a:xfrm>
                  <a:off x="-46" y="259"/>
                  <a:ext cx="454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7" name="Text Box 23"/>
              <p:cNvSpPr txBox="1"/>
              <p:nvPr/>
            </p:nvSpPr>
            <p:spPr>
              <a:xfrm>
                <a:off x="1215" y="3588"/>
                <a:ext cx="2167" cy="48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</a:t>
                </a:r>
                <a:r>
                  <a:rPr lang="zh-CN" altLang="en-US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拒取式</a:t>
                </a: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规则</a:t>
                </a:r>
                <a:endPara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8138" y="3602"/>
              <a:ext cx="3509" cy="1555"/>
              <a:chOff x="1242" y="1431"/>
              <a:chExt cx="3509" cy="1555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2175" y="1855"/>
                <a:ext cx="1782" cy="1131"/>
                <a:chOff x="3827" y="3177"/>
                <a:chExt cx="1782" cy="1131"/>
              </a:xfrm>
            </p:grpSpPr>
            <p:sp>
              <p:nvSpPr>
                <p:cNvPr id="15" name="Text Box 4"/>
                <p:cNvSpPr txBox="1"/>
                <p:nvPr/>
              </p:nvSpPr>
              <p:spPr>
                <a:xfrm>
                  <a:off x="3909" y="3177"/>
                  <a:ext cx="1700" cy="11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</a:rPr>
                    <a:t>A</a:t>
                  </a: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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    A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∴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18" name="Line 5"/>
                <p:cNvSpPr/>
                <p:nvPr/>
              </p:nvSpPr>
              <p:spPr>
                <a:xfrm>
                  <a:off x="3827" y="3931"/>
                  <a:ext cx="1134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2308" name="AutoShape 20"/>
              <p:cNvSpPr/>
              <p:nvPr/>
            </p:nvSpPr>
            <p:spPr>
              <a:xfrm>
                <a:off x="1242" y="1431"/>
                <a:ext cx="3509" cy="693"/>
              </a:xfrm>
              <a:prstGeom prst="smileyFace">
                <a:avLst>
                  <a:gd name="adj" fmla="val 4653"/>
                </a:avLst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假言推理规则</a:t>
                </a:r>
                <a:endPara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8462" y="5200"/>
              <a:ext cx="2710" cy="1451"/>
              <a:chOff x="3685" y="3588"/>
              <a:chExt cx="2710" cy="1451"/>
            </a:xfrm>
          </p:grpSpPr>
          <p:grpSp>
            <p:nvGrpSpPr>
              <p:cNvPr id="12299" name="Group 31"/>
              <p:cNvGrpSpPr/>
              <p:nvPr/>
            </p:nvGrpSpPr>
            <p:grpSpPr>
              <a:xfrm>
                <a:off x="4551" y="3909"/>
                <a:ext cx="1740" cy="1130"/>
                <a:chOff x="-16" y="-28"/>
                <a:chExt cx="696" cy="452"/>
              </a:xfrm>
            </p:grpSpPr>
            <p:sp>
              <p:nvSpPr>
                <p:cNvPr id="20511" name="Text Box 32"/>
                <p:cNvSpPr txBox="1"/>
                <p:nvPr/>
              </p:nvSpPr>
              <p:spPr>
                <a:xfrm>
                  <a:off x="0" y="-28"/>
                  <a:ext cx="680" cy="45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</a:rPr>
                    <a:t>A</a:t>
                  </a: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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  </a:t>
                  </a: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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2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∴</a:t>
                  </a:r>
                  <a:r>
                    <a:rPr lang="zh-CN" altLang="zh-CN" sz="12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A</a:t>
                  </a:r>
                  <a:endParaRPr lang="zh-CN" altLang="zh-CN" sz="12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12" name="Line 33"/>
                <p:cNvSpPr/>
                <p:nvPr/>
              </p:nvSpPr>
              <p:spPr>
                <a:xfrm>
                  <a:off x="-16" y="280"/>
                  <a:ext cx="454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30" name="Text Box 23"/>
              <p:cNvSpPr txBox="1"/>
              <p:nvPr/>
            </p:nvSpPr>
            <p:spPr>
              <a:xfrm>
                <a:off x="3685" y="3588"/>
                <a:ext cx="2710" cy="48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</a:t>
                </a:r>
                <a:r>
                  <a:rPr lang="zh-CN" altLang="en-US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析取三段论</a:t>
                </a: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规则</a:t>
                </a:r>
                <a:endPara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</p:txBody>
          </p:sp>
        </p:grpSp>
        <p:sp>
          <p:nvSpPr>
            <p:cNvPr id="3" name="文本框 2"/>
            <p:cNvSpPr txBox="1"/>
            <p:nvPr/>
          </p:nvSpPr>
          <p:spPr>
            <a:xfrm>
              <a:off x="9582" y="1517"/>
              <a:ext cx="4499" cy="2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just" fontAlgn="auto">
                <a:lnSpc>
                  <a:spcPct val="100000"/>
                </a:lnSpc>
              </a:pPr>
              <a:r>
                <a:rPr lang="zh-CN" altLang="en-US" sz="1600" b="1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前提引入规则：</a:t>
              </a:r>
              <a:r>
                <a:rPr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在证明的任何步骤上，都可以引入前提。</a:t>
              </a:r>
              <a:endPara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  <a:p>
              <a:pPr algn="just" fontAlgn="auto">
                <a:lnSpc>
                  <a:spcPct val="100000"/>
                </a:lnSpc>
                <a:spcBef>
                  <a:spcPts val="600"/>
                </a:spcBef>
              </a:pPr>
              <a:r>
                <a:rPr lang="zh-CN" altLang="en-US" sz="1600" b="1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rPr>
                <a:t>结论引入规则：</a:t>
              </a:r>
              <a:r>
                <a:rPr lang="zh-CN" altLang="en-US" sz="1600" dirty="0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  <a:sym typeface="+mn-ea"/>
                </a:rPr>
                <a:t>在证明的任何步骤上，所得到的结论均可作后续证明的前提加以引用。</a:t>
              </a:r>
              <a:endParaRPr lang="zh-CN" altLang="en-US" sz="1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1375" y="5172"/>
              <a:ext cx="2515" cy="1659"/>
              <a:chOff x="11122" y="5651"/>
              <a:chExt cx="2515" cy="1659"/>
            </a:xfrm>
          </p:grpSpPr>
          <p:grpSp>
            <p:nvGrpSpPr>
              <p:cNvPr id="7" name="组合 6"/>
              <p:cNvGrpSpPr/>
              <p:nvPr/>
            </p:nvGrpSpPr>
            <p:grpSpPr>
              <a:xfrm rot="0">
                <a:off x="11484" y="6013"/>
                <a:ext cx="2153" cy="1297"/>
                <a:chOff x="1713" y="7500"/>
                <a:chExt cx="2153" cy="1297"/>
              </a:xfrm>
            </p:grpSpPr>
            <p:sp>
              <p:nvSpPr>
                <p:cNvPr id="20513" name="Text Box 25"/>
                <p:cNvSpPr txBox="1"/>
                <p:nvPr/>
              </p:nvSpPr>
              <p:spPr>
                <a:xfrm>
                  <a:off x="1713" y="7500"/>
                  <a:ext cx="2153" cy="129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A</a:t>
                  </a:r>
                  <a:r>
                    <a:rPr lang="zh-CN" altLang="zh-CN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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   B</a:t>
                  </a:r>
                  <a:r>
                    <a:rPr lang="zh-CN" altLang="zh-CN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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C</a:t>
                  </a:r>
                  <a:endPara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∴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A</a:t>
                  </a:r>
                  <a:r>
                    <a:rPr lang="zh-CN" altLang="zh-CN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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C</a:t>
                  </a:r>
                  <a:endParaRPr lang="zh-CN" altLang="zh-CN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14" name="Line 26"/>
                <p:cNvSpPr/>
                <p:nvPr/>
              </p:nvSpPr>
              <p:spPr>
                <a:xfrm flipV="1">
                  <a:off x="1795" y="8341"/>
                  <a:ext cx="1135" cy="1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2309" name="Text Box 21"/>
              <p:cNvSpPr txBox="1"/>
              <p:nvPr/>
            </p:nvSpPr>
            <p:spPr>
              <a:xfrm>
                <a:off x="11122" y="5651"/>
                <a:ext cx="2505" cy="48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CN" altLang="en-US" sz="14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楷体" panose="02010609060101010101" pitchFamily="49" charset="-122"/>
                  </a:rPr>
                  <a:t>假言三段论规则</a:t>
                </a:r>
                <a:endParaRPr lang="zh-CN" altLang="en-US" sz="1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11624" y="6746"/>
              <a:ext cx="1941" cy="1268"/>
              <a:chOff x="4103" y="1631"/>
              <a:chExt cx="1968" cy="1268"/>
            </a:xfrm>
          </p:grpSpPr>
          <p:grpSp>
            <p:nvGrpSpPr>
              <p:cNvPr id="12305" name="Group 10"/>
              <p:cNvGrpSpPr/>
              <p:nvPr/>
            </p:nvGrpSpPr>
            <p:grpSpPr>
              <a:xfrm>
                <a:off x="4256" y="2009"/>
                <a:ext cx="1815" cy="890"/>
                <a:chOff x="0" y="0"/>
                <a:chExt cx="726" cy="356"/>
              </a:xfrm>
            </p:grpSpPr>
            <p:sp>
              <p:nvSpPr>
                <p:cNvPr id="20507" name="Text Box 8"/>
                <p:cNvSpPr txBox="1"/>
                <p:nvPr/>
              </p:nvSpPr>
              <p:spPr>
                <a:xfrm>
                  <a:off x="0" y="0"/>
                  <a:ext cx="726" cy="35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       A</a:t>
                  </a:r>
                  <a:endPara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∴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A</a:t>
                  </a:r>
                  <a:r>
                    <a:rPr lang="zh-CN" altLang="zh-CN" sz="14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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08" name="Line 9"/>
                <p:cNvSpPr/>
                <p:nvPr/>
              </p:nvSpPr>
              <p:spPr>
                <a:xfrm>
                  <a:off x="46" y="178"/>
                  <a:ext cx="454" cy="1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2311" name="Text Box 23"/>
              <p:cNvSpPr txBox="1"/>
              <p:nvPr/>
            </p:nvSpPr>
            <p:spPr>
              <a:xfrm>
                <a:off x="4103" y="1631"/>
                <a:ext cx="1827" cy="48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algn="l" eaLnBrk="1" hangingPunct="1">
                  <a:buClrTx/>
                  <a:buSzTx/>
                  <a:buFontTx/>
                  <a:buNone/>
                </a:pPr>
                <a:r>
                  <a:rPr lang="zh-CN" altLang="zh-CN" sz="1400" b="1" dirty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</a:t>
                </a:r>
                <a:r>
                  <a:rPr lang="zh-CN" altLang="en-US" sz="14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楷体" panose="02010609060101010101" pitchFamily="49" charset="-122"/>
                  </a:rPr>
                  <a:t>附加规则</a:t>
                </a:r>
                <a:endParaRPr lang="zh-CN" altLang="en-US" sz="1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8901" y="6635"/>
              <a:ext cx="2146" cy="1335"/>
              <a:chOff x="5961" y="1544"/>
              <a:chExt cx="2146" cy="1335"/>
            </a:xfrm>
          </p:grpSpPr>
          <p:grpSp>
            <p:nvGrpSpPr>
              <p:cNvPr id="12293" name="Group 11"/>
              <p:cNvGrpSpPr/>
              <p:nvPr/>
            </p:nvGrpSpPr>
            <p:grpSpPr>
              <a:xfrm>
                <a:off x="6292" y="1989"/>
                <a:ext cx="1815" cy="890"/>
                <a:chOff x="0" y="0"/>
                <a:chExt cx="726" cy="356"/>
              </a:xfrm>
            </p:grpSpPr>
            <p:sp>
              <p:nvSpPr>
                <p:cNvPr id="20515" name="Text Box 12"/>
                <p:cNvSpPr txBox="1"/>
                <p:nvPr/>
              </p:nvSpPr>
              <p:spPr>
                <a:xfrm>
                  <a:off x="0" y="0"/>
                  <a:ext cx="726" cy="35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  A</a:t>
                  </a:r>
                  <a:r>
                    <a:rPr lang="zh-CN" altLang="zh-CN" sz="14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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B</a:t>
                  </a:r>
                  <a:endPara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 marL="0" lvl="0" indent="0" eaLnBrk="1" hangingPunct="1">
                    <a:buClrTx/>
                    <a:buSzTx/>
                    <a:buFontTx/>
                    <a:buNone/>
                  </a:pPr>
                  <a:r>
                    <a:rPr lang="zh-CN" altLang="zh-CN" sz="14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∴ </a:t>
                  </a:r>
                  <a:r>
                    <a:rPr lang="zh-CN" altLang="zh-CN" sz="1400" b="1" i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A</a:t>
                  </a:r>
                  <a:endParaRPr lang="zh-CN" altLang="zh-CN" sz="1400" b="1" i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16" name="Line 13"/>
                <p:cNvSpPr/>
                <p:nvPr/>
              </p:nvSpPr>
              <p:spPr>
                <a:xfrm>
                  <a:off x="46" y="192"/>
                  <a:ext cx="454" cy="1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2310" name="Text Box 22"/>
              <p:cNvSpPr txBox="1"/>
              <p:nvPr/>
            </p:nvSpPr>
            <p:spPr>
              <a:xfrm>
                <a:off x="5961" y="1544"/>
                <a:ext cx="1872" cy="5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CN" altLang="zh-CN" sz="1600" b="1" dirty="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</a:t>
                </a:r>
                <a:r>
                  <a:rPr lang="zh-CN" altLang="zh-CN" sz="1400" b="1" dirty="0">
                    <a:solidFill>
                      <a:srgbClr val="0000FF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化简规则</a:t>
                </a:r>
                <a:endParaRPr lang="zh-CN" altLang="zh-CN" sz="1400" b="1" dirty="0">
                  <a:solidFill>
                    <a:srgbClr val="0000F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</p:txBody>
          </p:sp>
        </p:grpSp>
      </p:grpSp>
      <p:sp>
        <p:nvSpPr>
          <p:cNvPr id="61" name="矩形 60"/>
          <p:cNvSpPr/>
          <p:nvPr/>
        </p:nvSpPr>
        <p:spPr>
          <a:xfrm>
            <a:off x="5508625" y="2355215"/>
            <a:ext cx="1583690" cy="936625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7214235" y="2361565"/>
            <a:ext cx="1583690" cy="936625"/>
          </a:xfrm>
          <a:prstGeom prst="rect">
            <a:avLst/>
          </a:prstGeom>
          <a:noFill/>
          <a:ln>
            <a:solidFill>
              <a:srgbClr val="DA06E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5518785" y="3337560"/>
            <a:ext cx="1583690" cy="936625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4" grpId="0" bldLvl="0" animBg="1"/>
      <p:bldP spid="16" grpId="0" bldLvl="0" animBg="1"/>
      <p:bldP spid="18" grpId="0" bldLvl="0" animBg="1"/>
      <p:bldP spid="9" grpId="0" bldLvl="0" animBg="1"/>
      <p:bldP spid="32" grpId="0"/>
      <p:bldP spid="38" grpId="0"/>
      <p:bldP spid="43" grpId="0"/>
      <p:bldP spid="6" grpId="0"/>
      <p:bldP spid="61" grpId="0" animBg="1"/>
      <p:bldP spid="62" grpId="0" animBg="1"/>
      <p:bldP spid="63" grpId="0" bldLvl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8114.763779527559,&quot;width&quot;:14400}"/>
</p:tagLst>
</file>

<file path=ppt/tags/tag2.xml><?xml version="1.0" encoding="utf-8"?>
<p:tagLst xmlns:p="http://schemas.openxmlformats.org/presentationml/2006/main">
  <p:tag name="KSO_WM_UNIT_PLACING_PICTURE_USER_VIEWPORT" val="{&quot;height&quot;:1912.4992125984252,&quot;width&quot;:1372.4992125984252}"/>
</p:tagLst>
</file>

<file path=ppt/tags/tag3.xml><?xml version="1.0" encoding="utf-8"?>
<p:tagLst xmlns:p="http://schemas.openxmlformats.org/presentationml/2006/main">
  <p:tag name="TIMING" val="|13.354|2.423|45.865|0.73|24.864|24.946|2.939|1.067|1.189|0.865|10.772|3.061|1.822|1.365|1.874|1.505|15.068|2.371|1.649|1.723|2.396|2.215"/>
</p:tagLst>
</file>

<file path=ppt/tags/tag4.xml><?xml version="1.0" encoding="utf-8"?>
<p:tagLst xmlns:p="http://schemas.openxmlformats.org/presentationml/2006/main">
  <p:tag name="TIMING" val="|13.354|2.423|45.865|0.73|24.864|24.946|2.939|1.067|1.189|0.865|10.772|3.061|1.822|1.365|1.874|1.505|15.068|2.371|1.649|1.723|2.396|2.215"/>
</p:tagLst>
</file>

<file path=ppt/tags/tag5.xml><?xml version="1.0" encoding="utf-8"?>
<p:tagLst xmlns:p="http://schemas.openxmlformats.org/presentationml/2006/main">
  <p:tag name="TIMING" val="|13.354|2.423|45.865|0.73|24.864|24.946|2.939|1.067|1.189|0.865|10.772|3.061|1.822|1.365|1.874|1.505|15.068|2.371|1.649|1.723|2.396|2.215"/>
</p:tagLst>
</file>

<file path=ppt/tags/tag6.xml><?xml version="1.0" encoding="utf-8"?>
<p:tagLst xmlns:p="http://schemas.openxmlformats.org/presentationml/2006/main">
  <p:tag name="TIMING" val="|13.354|2.423|45.865|0.73|24.864|24.946|2.939|1.067|1.189|0.865|10.772|3.061|1.822|1.365|1.874|1.505|15.068|2.371|1.649|1.723|2.396|2.215"/>
</p:tagLst>
</file>

<file path=ppt/tags/tag7.xml><?xml version="1.0" encoding="utf-8"?>
<p:tagLst xmlns:p="http://schemas.openxmlformats.org/presentationml/2006/main">
  <p:tag name="TIMING" val="|13.354|2.423|45.865|0.73|24.864|24.946|2.939|1.067|1.189|0.865|10.772|3.061|1.822|1.365|1.874|1.505|15.068|2.371|1.649|1.723|2.396|2.215"/>
</p:tagLst>
</file>

<file path=ppt/tags/tag8.xml><?xml version="1.0" encoding="utf-8"?>
<p:tagLst xmlns:p="http://schemas.openxmlformats.org/presentationml/2006/main">
  <p:tag name="TIMING" val="|25.055"/>
</p:tagLst>
</file>

<file path=ppt/tags/tag9.xml><?xml version="1.0" encoding="utf-8"?>
<p:tagLst xmlns:p="http://schemas.openxmlformats.org/presentationml/2006/main">
  <p:tag name="COMMONDATA" val="eyJoZGlkIjoiYWJmNTAxYTA0NTllZTU0OWY5NWY0MWNlMzBjNGU2OTYifQ=="/>
  <p:tag name="KSO_WPP_MARK_KEY" val="b2159c3f-2d56-45ba-b9d7-2aad27ca587b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2675</Words>
  <Application>WPS 演示</Application>
  <PresentationFormat>全屏显示(16:9)</PresentationFormat>
  <Paragraphs>367</Paragraphs>
  <Slides>14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3" baseType="lpstr">
      <vt:lpstr>Arial</vt:lpstr>
      <vt:lpstr>宋体</vt:lpstr>
      <vt:lpstr>Wingdings</vt:lpstr>
      <vt:lpstr>楷体</vt:lpstr>
      <vt:lpstr>Calibri</vt:lpstr>
      <vt:lpstr>Arial</vt:lpstr>
      <vt:lpstr>微软雅黑</vt:lpstr>
      <vt:lpstr>Times New Roman</vt:lpstr>
      <vt:lpstr>Symbol</vt:lpstr>
      <vt:lpstr>Arial</vt:lpstr>
      <vt:lpstr>Calibri</vt:lpstr>
      <vt:lpstr>等线</vt:lpstr>
      <vt:lpstr>Wingdings 2</vt:lpstr>
      <vt:lpstr>Watford DB</vt:lpstr>
      <vt:lpstr>造字工房劲黑（非商用）常规体</vt:lpstr>
      <vt:lpstr>方正大黑简体</vt:lpstr>
      <vt:lpstr>黑体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杜丽美</cp:lastModifiedBy>
  <cp:revision>102</cp:revision>
  <dcterms:created xsi:type="dcterms:W3CDTF">2022-07-01T01:51:00Z</dcterms:created>
  <dcterms:modified xsi:type="dcterms:W3CDTF">2025-01-16T02:27:31Z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EB957405D0ED4DEF83830B93C36E3D93</vt:lpwstr>
  </property>
  <property fmtid="{D5CDD505-2E9C-101B-9397-08002B2CF9AE}" pid="3" name="KSOProductBuildVer">
    <vt:lpwstr>2052-12.1.0.17857</vt:lpwstr>
  </property>
</Properties>
</file>